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8" r:id="rId2"/>
    <p:sldId id="263" r:id="rId3"/>
    <p:sldId id="261" r:id="rId4"/>
    <p:sldId id="259" r:id="rId5"/>
    <p:sldId id="262"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11"/>
    <p:restoredTop sz="92810"/>
  </p:normalViewPr>
  <p:slideViewPr>
    <p:cSldViewPr snapToGrid="0" snapToObjects="1">
      <p:cViewPr varScale="1">
        <p:scale>
          <a:sx n="129" d="100"/>
          <a:sy n="129" d="100"/>
        </p:scale>
        <p:origin x="4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DC5D1-1E76-744A-B55D-7D091082BAB3}"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fr-FR"/>
        </a:p>
      </dgm:t>
    </dgm:pt>
    <dgm:pt modelId="{4CE5096E-854F-3048-A7E3-6CAB42007A98}">
      <dgm:prSet phldrT="[Texte]" custT="1"/>
      <dgm:spPr/>
      <dgm:t>
        <a:bodyPr/>
        <a:lstStyle/>
        <a:p>
          <a:pPr algn="ctr"/>
          <a:r>
            <a:rPr lang="fr-FR" sz="2000" b="1" dirty="0"/>
            <a:t>1-AUTOÉVALUATION</a:t>
          </a:r>
          <a:endParaRPr lang="fr-FR" sz="1050" b="1" dirty="0"/>
        </a:p>
        <a:p>
          <a:pPr algn="l"/>
          <a:r>
            <a:rPr lang="fr-FR" sz="1600" dirty="0"/>
            <a:t>- Choix des indicateurs de comparaison (Quoi comparer / étudier ?)</a:t>
          </a:r>
        </a:p>
        <a:p>
          <a:pPr algn="l"/>
          <a:r>
            <a:rPr lang="fr-FR" sz="1600" dirty="0"/>
            <a:t>- Ma structure ? </a:t>
          </a:r>
        </a:p>
        <a:p>
          <a:pPr algn="l"/>
          <a:r>
            <a:rPr lang="fr-FR" sz="1600" dirty="0"/>
            <a:t>Forces &amp; faiblesses</a:t>
          </a:r>
        </a:p>
        <a:p>
          <a:pPr algn="ctr"/>
          <a:endParaRPr lang="fr-FR" sz="1600" dirty="0"/>
        </a:p>
      </dgm:t>
    </dgm:pt>
    <dgm:pt modelId="{179FD253-7713-0D44-BAE6-EFE481746575}" type="parTrans" cxnId="{52089C53-133E-B94D-BE92-946B0EB11B99}">
      <dgm:prSet/>
      <dgm:spPr/>
      <dgm:t>
        <a:bodyPr/>
        <a:lstStyle/>
        <a:p>
          <a:endParaRPr lang="fr-FR"/>
        </a:p>
      </dgm:t>
    </dgm:pt>
    <dgm:pt modelId="{37627625-FD9E-5F45-AF50-1EF8ACAEDA73}" type="sibTrans" cxnId="{52089C53-133E-B94D-BE92-946B0EB11B99}">
      <dgm:prSet/>
      <dgm:spPr/>
      <dgm:t>
        <a:bodyPr/>
        <a:lstStyle/>
        <a:p>
          <a:endParaRPr lang="fr-FR"/>
        </a:p>
      </dgm:t>
    </dgm:pt>
    <dgm:pt modelId="{D9B779D5-FC86-A54B-88B4-FC3666546C8B}">
      <dgm:prSet phldrT="[Texte]" custT="1"/>
      <dgm:spPr/>
      <dgm:t>
        <a:bodyPr/>
        <a:lstStyle/>
        <a:p>
          <a:pPr algn="ctr"/>
          <a:r>
            <a:rPr lang="fr-FR" sz="2000" b="1" dirty="0"/>
            <a:t>2- CHOIX DES ENTREPRISES</a:t>
          </a:r>
        </a:p>
        <a:p>
          <a:pPr algn="l"/>
          <a:r>
            <a:rPr lang="fr-FR" sz="1800" dirty="0"/>
            <a:t>- </a:t>
          </a:r>
          <a:r>
            <a:rPr lang="fr-FR" sz="1600" dirty="0"/>
            <a:t>3 à 5 structures</a:t>
          </a:r>
        </a:p>
        <a:p>
          <a:pPr algn="l"/>
          <a:r>
            <a:rPr lang="fr-FR" sz="1600" dirty="0"/>
            <a:t>- Secteurs et tailles différents</a:t>
          </a:r>
        </a:p>
        <a:p>
          <a:pPr algn="l"/>
          <a:r>
            <a:rPr lang="fr-FR" sz="1600" dirty="0">
              <a:sym typeface="Wingdings" pitchFamily="2" charset="2"/>
            </a:rPr>
            <a:t> Vous situer sur votre marché</a:t>
          </a:r>
        </a:p>
      </dgm:t>
    </dgm:pt>
    <dgm:pt modelId="{2396D35B-ABC2-E942-A3A1-5C41AE023008}" type="parTrans" cxnId="{BAF4DB68-85AE-6F4B-B272-99A00701743E}">
      <dgm:prSet/>
      <dgm:spPr/>
      <dgm:t>
        <a:bodyPr/>
        <a:lstStyle/>
        <a:p>
          <a:endParaRPr lang="fr-FR"/>
        </a:p>
      </dgm:t>
    </dgm:pt>
    <dgm:pt modelId="{AC321DBE-2E9C-E54C-96EB-436CC19F2722}" type="sibTrans" cxnId="{BAF4DB68-85AE-6F4B-B272-99A00701743E}">
      <dgm:prSet/>
      <dgm:spPr/>
      <dgm:t>
        <a:bodyPr/>
        <a:lstStyle/>
        <a:p>
          <a:endParaRPr lang="fr-FR"/>
        </a:p>
      </dgm:t>
    </dgm:pt>
    <dgm:pt modelId="{980B76C2-23D5-444F-80F6-E77213A1F195}">
      <dgm:prSet phldrT="[Texte]" custT="1"/>
      <dgm:spPr/>
      <dgm:t>
        <a:bodyPr/>
        <a:lstStyle/>
        <a:p>
          <a:pPr algn="ctr"/>
          <a:r>
            <a:rPr lang="fr-FR" sz="2000" b="1" dirty="0"/>
            <a:t>3- COLLECTE DES INFORMATIONS</a:t>
          </a:r>
        </a:p>
        <a:p>
          <a:pPr algn="l"/>
          <a:r>
            <a:rPr lang="fr-FR" sz="1600" dirty="0"/>
            <a:t>- Données pertinentes (suivant les indicateurs choisis)</a:t>
          </a:r>
        </a:p>
        <a:p>
          <a:pPr algn="l"/>
          <a:r>
            <a:rPr lang="fr-FR" sz="1600" dirty="0"/>
            <a:t>- Données fiables</a:t>
          </a:r>
        </a:p>
      </dgm:t>
    </dgm:pt>
    <dgm:pt modelId="{943D54EB-EF5D-E24C-98CD-6D3077E5F72C}" type="parTrans" cxnId="{FBC768FF-0359-BE45-A47D-B9F63BA445E1}">
      <dgm:prSet/>
      <dgm:spPr/>
      <dgm:t>
        <a:bodyPr/>
        <a:lstStyle/>
        <a:p>
          <a:endParaRPr lang="fr-FR"/>
        </a:p>
      </dgm:t>
    </dgm:pt>
    <dgm:pt modelId="{73FA1FE6-9FFE-144A-AA13-B8E2EE9B8C50}" type="sibTrans" cxnId="{FBC768FF-0359-BE45-A47D-B9F63BA445E1}">
      <dgm:prSet/>
      <dgm:spPr/>
      <dgm:t>
        <a:bodyPr/>
        <a:lstStyle/>
        <a:p>
          <a:endParaRPr lang="fr-FR"/>
        </a:p>
      </dgm:t>
    </dgm:pt>
    <dgm:pt modelId="{02046C2A-6554-1D49-B369-A0B459383327}">
      <dgm:prSet phldrT="[Texte]" custT="1"/>
      <dgm:spPr/>
      <dgm:t>
        <a:bodyPr/>
        <a:lstStyle/>
        <a:p>
          <a:pPr algn="ctr"/>
          <a:r>
            <a:rPr lang="fr-FR" sz="2000" b="1" dirty="0"/>
            <a:t>4- ANALYSE DES DONNEES et RAPPORT</a:t>
          </a:r>
        </a:p>
        <a:p>
          <a:pPr algn="l"/>
          <a:r>
            <a:rPr lang="fr-FR" sz="2000" dirty="0"/>
            <a:t>- </a:t>
          </a:r>
          <a:r>
            <a:rPr lang="fr-FR" sz="1600" dirty="0"/>
            <a:t>Résultats clés, conclusions, recommandations</a:t>
          </a:r>
          <a:endParaRPr lang="fr-FR" sz="2000" b="1" dirty="0"/>
        </a:p>
      </dgm:t>
    </dgm:pt>
    <dgm:pt modelId="{DE2CCF12-93D5-AD42-8332-0CC0DFDEA211}" type="parTrans" cxnId="{1A546721-853C-914A-9EC4-2044ED08DEAA}">
      <dgm:prSet/>
      <dgm:spPr/>
      <dgm:t>
        <a:bodyPr/>
        <a:lstStyle/>
        <a:p>
          <a:endParaRPr lang="fr-FR"/>
        </a:p>
      </dgm:t>
    </dgm:pt>
    <dgm:pt modelId="{F1DD49AE-6301-DF44-8A18-3009638FB1F3}" type="sibTrans" cxnId="{1A546721-853C-914A-9EC4-2044ED08DEAA}">
      <dgm:prSet/>
      <dgm:spPr/>
      <dgm:t>
        <a:bodyPr/>
        <a:lstStyle/>
        <a:p>
          <a:endParaRPr lang="fr-FR"/>
        </a:p>
      </dgm:t>
    </dgm:pt>
    <dgm:pt modelId="{B812C385-9A07-C840-BEC3-F5A573D3D6E9}">
      <dgm:prSet phldrT="[Texte]" custT="1"/>
      <dgm:spPr/>
      <dgm:t>
        <a:bodyPr/>
        <a:lstStyle/>
        <a:p>
          <a:pPr algn="ctr"/>
          <a:r>
            <a:rPr lang="fr-FR" sz="2000" b="1" dirty="0"/>
            <a:t>5- PLAN d’ACTION et COMMUNICATION</a:t>
          </a:r>
        </a:p>
        <a:p>
          <a:pPr algn="l"/>
          <a:r>
            <a:rPr lang="fr-FR" sz="1600" b="0" dirty="0">
              <a:sym typeface="Wingdings" pitchFamily="2" charset="2"/>
            </a:rPr>
            <a:t> Etablir un plan d’action</a:t>
          </a:r>
        </a:p>
        <a:p>
          <a:pPr algn="l"/>
          <a:r>
            <a:rPr lang="fr-FR" sz="1600" b="0" dirty="0">
              <a:sym typeface="Wingdings" pitchFamily="2" charset="2"/>
            </a:rPr>
            <a:t>(positionnement de votre entreprise)</a:t>
          </a:r>
        </a:p>
        <a:p>
          <a:pPr algn="l"/>
          <a:r>
            <a:rPr lang="fr-FR" sz="1600" b="0" dirty="0">
              <a:sym typeface="Wingdings" pitchFamily="2" charset="2"/>
            </a:rPr>
            <a:t>Adapter les innovations, processus, stratégies trouvées, à votre entreprise</a:t>
          </a:r>
          <a:endParaRPr lang="fr-FR" sz="2300" dirty="0"/>
        </a:p>
      </dgm:t>
    </dgm:pt>
    <dgm:pt modelId="{5DEF3C6F-60A5-D14B-9645-135FFAE6257D}" type="parTrans" cxnId="{4F7974A5-E75C-844D-8F06-97F7E582F9FF}">
      <dgm:prSet/>
      <dgm:spPr/>
      <dgm:t>
        <a:bodyPr/>
        <a:lstStyle/>
        <a:p>
          <a:endParaRPr lang="fr-FR"/>
        </a:p>
      </dgm:t>
    </dgm:pt>
    <dgm:pt modelId="{886AEFA7-B6DE-3A4A-9E77-4EA820E5B908}" type="sibTrans" cxnId="{4F7974A5-E75C-844D-8F06-97F7E582F9FF}">
      <dgm:prSet/>
      <dgm:spPr/>
      <dgm:t>
        <a:bodyPr/>
        <a:lstStyle/>
        <a:p>
          <a:endParaRPr lang="fr-FR"/>
        </a:p>
      </dgm:t>
    </dgm:pt>
    <dgm:pt modelId="{613C4BBA-C200-A344-BEB7-5D384EEA42AD}" type="pres">
      <dgm:prSet presAssocID="{CCDDC5D1-1E76-744A-B55D-7D091082BAB3}" presName="diagram" presStyleCnt="0">
        <dgm:presLayoutVars>
          <dgm:dir/>
          <dgm:resizeHandles val="exact"/>
        </dgm:presLayoutVars>
      </dgm:prSet>
      <dgm:spPr/>
    </dgm:pt>
    <dgm:pt modelId="{42D1FEB5-6E77-374E-AD2A-F906CA82CFE0}" type="pres">
      <dgm:prSet presAssocID="{4CE5096E-854F-3048-A7E3-6CAB42007A98}" presName="node" presStyleLbl="node1" presStyleIdx="0" presStyleCnt="5" custScaleX="100581" custScaleY="127705">
        <dgm:presLayoutVars>
          <dgm:bulletEnabled val="1"/>
        </dgm:presLayoutVars>
      </dgm:prSet>
      <dgm:spPr/>
    </dgm:pt>
    <dgm:pt modelId="{50EEA5D7-5829-874D-9299-0C860120A399}" type="pres">
      <dgm:prSet presAssocID="{37627625-FD9E-5F45-AF50-1EF8ACAEDA73}" presName="sibTrans" presStyleLbl="sibTrans2D1" presStyleIdx="0" presStyleCnt="4"/>
      <dgm:spPr/>
    </dgm:pt>
    <dgm:pt modelId="{79D41867-D164-D347-B85A-8794271E0EB9}" type="pres">
      <dgm:prSet presAssocID="{37627625-FD9E-5F45-AF50-1EF8ACAEDA73}" presName="connectorText" presStyleLbl="sibTrans2D1" presStyleIdx="0" presStyleCnt="4"/>
      <dgm:spPr/>
    </dgm:pt>
    <dgm:pt modelId="{DC4D6031-6B00-A041-BD21-F7173FF7AA58}" type="pres">
      <dgm:prSet presAssocID="{D9B779D5-FC86-A54B-88B4-FC3666546C8B}" presName="node" presStyleLbl="node1" presStyleIdx="1" presStyleCnt="5" custScaleY="127004">
        <dgm:presLayoutVars>
          <dgm:bulletEnabled val="1"/>
        </dgm:presLayoutVars>
      </dgm:prSet>
      <dgm:spPr/>
    </dgm:pt>
    <dgm:pt modelId="{212460D2-AE1E-FB41-97F8-EEF6646FB73B}" type="pres">
      <dgm:prSet presAssocID="{AC321DBE-2E9C-E54C-96EB-436CC19F2722}" presName="sibTrans" presStyleLbl="sibTrans2D1" presStyleIdx="1" presStyleCnt="4"/>
      <dgm:spPr/>
    </dgm:pt>
    <dgm:pt modelId="{8EAF6042-CAB5-3A46-8755-C8EFD3B01D2D}" type="pres">
      <dgm:prSet presAssocID="{AC321DBE-2E9C-E54C-96EB-436CC19F2722}" presName="connectorText" presStyleLbl="sibTrans2D1" presStyleIdx="1" presStyleCnt="4"/>
      <dgm:spPr/>
    </dgm:pt>
    <dgm:pt modelId="{C73ED57C-50F4-6F4C-9DE1-581D0F75D046}" type="pres">
      <dgm:prSet presAssocID="{980B76C2-23D5-444F-80F6-E77213A1F195}" presName="node" presStyleLbl="node1" presStyleIdx="2" presStyleCnt="5" custScaleY="128380">
        <dgm:presLayoutVars>
          <dgm:bulletEnabled val="1"/>
        </dgm:presLayoutVars>
      </dgm:prSet>
      <dgm:spPr/>
    </dgm:pt>
    <dgm:pt modelId="{24C5584A-0577-F942-B391-29BFB69F37B2}" type="pres">
      <dgm:prSet presAssocID="{73FA1FE6-9FFE-144A-AA13-B8E2EE9B8C50}" presName="sibTrans" presStyleLbl="sibTrans2D1" presStyleIdx="2" presStyleCnt="4"/>
      <dgm:spPr/>
    </dgm:pt>
    <dgm:pt modelId="{63C69C6C-1CD4-1843-88CF-5A43CAB78C9B}" type="pres">
      <dgm:prSet presAssocID="{73FA1FE6-9FFE-144A-AA13-B8E2EE9B8C50}" presName="connectorText" presStyleLbl="sibTrans2D1" presStyleIdx="2" presStyleCnt="4"/>
      <dgm:spPr/>
    </dgm:pt>
    <dgm:pt modelId="{38D7CBE7-52C1-9347-BDE0-315C37177C63}" type="pres">
      <dgm:prSet presAssocID="{02046C2A-6554-1D49-B369-A0B459383327}" presName="node" presStyleLbl="node1" presStyleIdx="3" presStyleCnt="5" custScaleY="131228">
        <dgm:presLayoutVars>
          <dgm:bulletEnabled val="1"/>
        </dgm:presLayoutVars>
      </dgm:prSet>
      <dgm:spPr/>
    </dgm:pt>
    <dgm:pt modelId="{EE76E8B5-0F48-8A41-8C55-9780422C583A}" type="pres">
      <dgm:prSet presAssocID="{F1DD49AE-6301-DF44-8A18-3009638FB1F3}" presName="sibTrans" presStyleLbl="sibTrans2D1" presStyleIdx="3" presStyleCnt="4"/>
      <dgm:spPr/>
    </dgm:pt>
    <dgm:pt modelId="{C9371F49-F226-9844-AF70-E5DE872B124F}" type="pres">
      <dgm:prSet presAssocID="{F1DD49AE-6301-DF44-8A18-3009638FB1F3}" presName="connectorText" presStyleLbl="sibTrans2D1" presStyleIdx="3" presStyleCnt="4"/>
      <dgm:spPr/>
    </dgm:pt>
    <dgm:pt modelId="{630A6761-F14E-B44E-8353-0D18A5FA2505}" type="pres">
      <dgm:prSet presAssocID="{B812C385-9A07-C840-BEC3-F5A573D3D6E9}" presName="node" presStyleLbl="node1" presStyleIdx="4" presStyleCnt="5" custScaleY="131255" custLinFactNeighborX="-419" custLinFactNeighborY="-853">
        <dgm:presLayoutVars>
          <dgm:bulletEnabled val="1"/>
        </dgm:presLayoutVars>
      </dgm:prSet>
      <dgm:spPr/>
    </dgm:pt>
  </dgm:ptLst>
  <dgm:cxnLst>
    <dgm:cxn modelId="{4AD62506-8AD0-804F-92CC-98C97AC20C71}" type="presOf" srcId="{CCDDC5D1-1E76-744A-B55D-7D091082BAB3}" destId="{613C4BBA-C200-A344-BEB7-5D384EEA42AD}" srcOrd="0" destOrd="0" presId="urn:microsoft.com/office/officeart/2005/8/layout/process5"/>
    <dgm:cxn modelId="{477E0C13-D0CD-3F44-8C21-968916F900C4}" type="presOf" srcId="{AC321DBE-2E9C-E54C-96EB-436CC19F2722}" destId="{212460D2-AE1E-FB41-97F8-EEF6646FB73B}" srcOrd="0" destOrd="0" presId="urn:microsoft.com/office/officeart/2005/8/layout/process5"/>
    <dgm:cxn modelId="{BC946913-24F8-6A4F-98F5-5623ABCDBF5A}" type="presOf" srcId="{02046C2A-6554-1D49-B369-A0B459383327}" destId="{38D7CBE7-52C1-9347-BDE0-315C37177C63}" srcOrd="0" destOrd="0" presId="urn:microsoft.com/office/officeart/2005/8/layout/process5"/>
    <dgm:cxn modelId="{78527213-317F-4842-8F04-07615C9F249C}" type="presOf" srcId="{F1DD49AE-6301-DF44-8A18-3009638FB1F3}" destId="{EE76E8B5-0F48-8A41-8C55-9780422C583A}" srcOrd="0" destOrd="0" presId="urn:microsoft.com/office/officeart/2005/8/layout/process5"/>
    <dgm:cxn modelId="{719A7015-A52C-2E40-B303-2BB347A80E65}" type="presOf" srcId="{73FA1FE6-9FFE-144A-AA13-B8E2EE9B8C50}" destId="{24C5584A-0577-F942-B391-29BFB69F37B2}" srcOrd="0" destOrd="0" presId="urn:microsoft.com/office/officeart/2005/8/layout/process5"/>
    <dgm:cxn modelId="{1A546721-853C-914A-9EC4-2044ED08DEAA}" srcId="{CCDDC5D1-1E76-744A-B55D-7D091082BAB3}" destId="{02046C2A-6554-1D49-B369-A0B459383327}" srcOrd="3" destOrd="0" parTransId="{DE2CCF12-93D5-AD42-8332-0CC0DFDEA211}" sibTransId="{F1DD49AE-6301-DF44-8A18-3009638FB1F3}"/>
    <dgm:cxn modelId="{765BC632-839A-8D46-B72B-188046CC55FB}" type="presOf" srcId="{980B76C2-23D5-444F-80F6-E77213A1F195}" destId="{C73ED57C-50F4-6F4C-9DE1-581D0F75D046}" srcOrd="0" destOrd="0" presId="urn:microsoft.com/office/officeart/2005/8/layout/process5"/>
    <dgm:cxn modelId="{EB35B53B-1CAE-504B-A908-181BB82FADC9}" type="presOf" srcId="{4CE5096E-854F-3048-A7E3-6CAB42007A98}" destId="{42D1FEB5-6E77-374E-AD2A-F906CA82CFE0}" srcOrd="0" destOrd="0" presId="urn:microsoft.com/office/officeart/2005/8/layout/process5"/>
    <dgm:cxn modelId="{52089C53-133E-B94D-BE92-946B0EB11B99}" srcId="{CCDDC5D1-1E76-744A-B55D-7D091082BAB3}" destId="{4CE5096E-854F-3048-A7E3-6CAB42007A98}" srcOrd="0" destOrd="0" parTransId="{179FD253-7713-0D44-BAE6-EFE481746575}" sibTransId="{37627625-FD9E-5F45-AF50-1EF8ACAEDA73}"/>
    <dgm:cxn modelId="{BAF4DB68-85AE-6F4B-B272-99A00701743E}" srcId="{CCDDC5D1-1E76-744A-B55D-7D091082BAB3}" destId="{D9B779D5-FC86-A54B-88B4-FC3666546C8B}" srcOrd="1" destOrd="0" parTransId="{2396D35B-ABC2-E942-A3A1-5C41AE023008}" sibTransId="{AC321DBE-2E9C-E54C-96EB-436CC19F2722}"/>
    <dgm:cxn modelId="{1628FB72-33D6-B34C-89AB-20C218A5A8BC}" type="presOf" srcId="{73FA1FE6-9FFE-144A-AA13-B8E2EE9B8C50}" destId="{63C69C6C-1CD4-1843-88CF-5A43CAB78C9B}" srcOrd="1" destOrd="0" presId="urn:microsoft.com/office/officeart/2005/8/layout/process5"/>
    <dgm:cxn modelId="{AD6D857C-021E-B343-A918-8C3DF21DAE79}" type="presOf" srcId="{B812C385-9A07-C840-BEC3-F5A573D3D6E9}" destId="{630A6761-F14E-B44E-8353-0D18A5FA2505}" srcOrd="0" destOrd="0" presId="urn:microsoft.com/office/officeart/2005/8/layout/process5"/>
    <dgm:cxn modelId="{98E14688-9994-A145-A79C-71075C83E289}" type="presOf" srcId="{F1DD49AE-6301-DF44-8A18-3009638FB1F3}" destId="{C9371F49-F226-9844-AF70-E5DE872B124F}" srcOrd="1" destOrd="0" presId="urn:microsoft.com/office/officeart/2005/8/layout/process5"/>
    <dgm:cxn modelId="{179DC9A0-0380-FF47-8B21-98D5446041DD}" type="presOf" srcId="{D9B779D5-FC86-A54B-88B4-FC3666546C8B}" destId="{DC4D6031-6B00-A041-BD21-F7173FF7AA58}" srcOrd="0" destOrd="0" presId="urn:microsoft.com/office/officeart/2005/8/layout/process5"/>
    <dgm:cxn modelId="{4F7974A5-E75C-844D-8F06-97F7E582F9FF}" srcId="{CCDDC5D1-1E76-744A-B55D-7D091082BAB3}" destId="{B812C385-9A07-C840-BEC3-F5A573D3D6E9}" srcOrd="4" destOrd="0" parTransId="{5DEF3C6F-60A5-D14B-9645-135FFAE6257D}" sibTransId="{886AEFA7-B6DE-3A4A-9E77-4EA820E5B908}"/>
    <dgm:cxn modelId="{9E126AA8-EB3C-DF4F-AD51-E8EDF98ACA56}" type="presOf" srcId="{AC321DBE-2E9C-E54C-96EB-436CC19F2722}" destId="{8EAF6042-CAB5-3A46-8755-C8EFD3B01D2D}" srcOrd="1" destOrd="0" presId="urn:microsoft.com/office/officeart/2005/8/layout/process5"/>
    <dgm:cxn modelId="{AAC596B4-5560-9443-97B1-B774E863F776}" type="presOf" srcId="{37627625-FD9E-5F45-AF50-1EF8ACAEDA73}" destId="{79D41867-D164-D347-B85A-8794271E0EB9}" srcOrd="1" destOrd="0" presId="urn:microsoft.com/office/officeart/2005/8/layout/process5"/>
    <dgm:cxn modelId="{C14C2DEE-EA41-4841-B9C0-D0FB0E87804B}" type="presOf" srcId="{37627625-FD9E-5F45-AF50-1EF8ACAEDA73}" destId="{50EEA5D7-5829-874D-9299-0C860120A399}" srcOrd="0" destOrd="0" presId="urn:microsoft.com/office/officeart/2005/8/layout/process5"/>
    <dgm:cxn modelId="{FBC768FF-0359-BE45-A47D-B9F63BA445E1}" srcId="{CCDDC5D1-1E76-744A-B55D-7D091082BAB3}" destId="{980B76C2-23D5-444F-80F6-E77213A1F195}" srcOrd="2" destOrd="0" parTransId="{943D54EB-EF5D-E24C-98CD-6D3077E5F72C}" sibTransId="{73FA1FE6-9FFE-144A-AA13-B8E2EE9B8C50}"/>
    <dgm:cxn modelId="{AE8601E5-66E8-5A4B-8DA6-30AA79F9A2EA}" type="presParOf" srcId="{613C4BBA-C200-A344-BEB7-5D384EEA42AD}" destId="{42D1FEB5-6E77-374E-AD2A-F906CA82CFE0}" srcOrd="0" destOrd="0" presId="urn:microsoft.com/office/officeart/2005/8/layout/process5"/>
    <dgm:cxn modelId="{53DC119B-475C-0E47-A6D0-26CA71239E8C}" type="presParOf" srcId="{613C4BBA-C200-A344-BEB7-5D384EEA42AD}" destId="{50EEA5D7-5829-874D-9299-0C860120A399}" srcOrd="1" destOrd="0" presId="urn:microsoft.com/office/officeart/2005/8/layout/process5"/>
    <dgm:cxn modelId="{F323CCEF-3EB0-3942-AFB9-C950900656B3}" type="presParOf" srcId="{50EEA5D7-5829-874D-9299-0C860120A399}" destId="{79D41867-D164-D347-B85A-8794271E0EB9}" srcOrd="0" destOrd="0" presId="urn:microsoft.com/office/officeart/2005/8/layout/process5"/>
    <dgm:cxn modelId="{917101BA-1065-2E4F-923C-6D2AF364EAF2}" type="presParOf" srcId="{613C4BBA-C200-A344-BEB7-5D384EEA42AD}" destId="{DC4D6031-6B00-A041-BD21-F7173FF7AA58}" srcOrd="2" destOrd="0" presId="urn:microsoft.com/office/officeart/2005/8/layout/process5"/>
    <dgm:cxn modelId="{AF9A5DC6-609F-2F4E-95E7-E69919B86984}" type="presParOf" srcId="{613C4BBA-C200-A344-BEB7-5D384EEA42AD}" destId="{212460D2-AE1E-FB41-97F8-EEF6646FB73B}" srcOrd="3" destOrd="0" presId="urn:microsoft.com/office/officeart/2005/8/layout/process5"/>
    <dgm:cxn modelId="{19AD8475-FBB5-5943-A9BE-2344A4EFB636}" type="presParOf" srcId="{212460D2-AE1E-FB41-97F8-EEF6646FB73B}" destId="{8EAF6042-CAB5-3A46-8755-C8EFD3B01D2D}" srcOrd="0" destOrd="0" presId="urn:microsoft.com/office/officeart/2005/8/layout/process5"/>
    <dgm:cxn modelId="{086046B5-45FE-A745-9339-41F7057BDAC2}" type="presParOf" srcId="{613C4BBA-C200-A344-BEB7-5D384EEA42AD}" destId="{C73ED57C-50F4-6F4C-9DE1-581D0F75D046}" srcOrd="4" destOrd="0" presId="urn:microsoft.com/office/officeart/2005/8/layout/process5"/>
    <dgm:cxn modelId="{3AE62C0C-6772-FF43-ACF1-FD49022BC1CE}" type="presParOf" srcId="{613C4BBA-C200-A344-BEB7-5D384EEA42AD}" destId="{24C5584A-0577-F942-B391-29BFB69F37B2}" srcOrd="5" destOrd="0" presId="urn:microsoft.com/office/officeart/2005/8/layout/process5"/>
    <dgm:cxn modelId="{919B620A-7356-CE44-B91E-FB5C9707485C}" type="presParOf" srcId="{24C5584A-0577-F942-B391-29BFB69F37B2}" destId="{63C69C6C-1CD4-1843-88CF-5A43CAB78C9B}" srcOrd="0" destOrd="0" presId="urn:microsoft.com/office/officeart/2005/8/layout/process5"/>
    <dgm:cxn modelId="{4C00F2C9-9818-474D-BCC0-DF23380EAFF5}" type="presParOf" srcId="{613C4BBA-C200-A344-BEB7-5D384EEA42AD}" destId="{38D7CBE7-52C1-9347-BDE0-315C37177C63}" srcOrd="6" destOrd="0" presId="urn:microsoft.com/office/officeart/2005/8/layout/process5"/>
    <dgm:cxn modelId="{180B8D41-29DD-A84F-8057-88DBE9C0E234}" type="presParOf" srcId="{613C4BBA-C200-A344-BEB7-5D384EEA42AD}" destId="{EE76E8B5-0F48-8A41-8C55-9780422C583A}" srcOrd="7" destOrd="0" presId="urn:microsoft.com/office/officeart/2005/8/layout/process5"/>
    <dgm:cxn modelId="{AF490C15-B1D7-184D-9227-BDDA108BE966}" type="presParOf" srcId="{EE76E8B5-0F48-8A41-8C55-9780422C583A}" destId="{C9371F49-F226-9844-AF70-E5DE872B124F}" srcOrd="0" destOrd="0" presId="urn:microsoft.com/office/officeart/2005/8/layout/process5"/>
    <dgm:cxn modelId="{FD75C6C5-F75C-7248-B405-65BCCC0E57A5}" type="presParOf" srcId="{613C4BBA-C200-A344-BEB7-5D384EEA42AD}" destId="{630A6761-F14E-B44E-8353-0D18A5FA2505}"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1FEB5-6E77-374E-AD2A-F906CA82CFE0}">
      <dsp:nvSpPr>
        <dsp:cNvPr id="0" name=""/>
        <dsp:cNvSpPr/>
      </dsp:nvSpPr>
      <dsp:spPr>
        <a:xfrm>
          <a:off x="1336" y="422030"/>
          <a:ext cx="3050253" cy="2323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1-AUTOÉVALUATION</a:t>
          </a:r>
          <a:endParaRPr lang="fr-FR" sz="1050" b="1" kern="1200" dirty="0"/>
        </a:p>
        <a:p>
          <a:pPr marL="0" lvl="0" indent="0" algn="l" defTabSz="889000">
            <a:lnSpc>
              <a:spcPct val="90000"/>
            </a:lnSpc>
            <a:spcBef>
              <a:spcPct val="0"/>
            </a:spcBef>
            <a:spcAft>
              <a:spcPct val="35000"/>
            </a:spcAft>
            <a:buNone/>
          </a:pPr>
          <a:r>
            <a:rPr lang="fr-FR" sz="1600" kern="1200" dirty="0"/>
            <a:t>- Choix des indicateurs de comparaison (Quoi comparer / étudier ?)</a:t>
          </a:r>
        </a:p>
        <a:p>
          <a:pPr marL="0" lvl="0" indent="0" algn="l" defTabSz="889000">
            <a:lnSpc>
              <a:spcPct val="90000"/>
            </a:lnSpc>
            <a:spcBef>
              <a:spcPct val="0"/>
            </a:spcBef>
            <a:spcAft>
              <a:spcPct val="35000"/>
            </a:spcAft>
            <a:buNone/>
          </a:pPr>
          <a:r>
            <a:rPr lang="fr-FR" sz="1600" kern="1200" dirty="0"/>
            <a:t>- Ma structure ? </a:t>
          </a:r>
        </a:p>
        <a:p>
          <a:pPr marL="0" lvl="0" indent="0" algn="l" defTabSz="889000">
            <a:lnSpc>
              <a:spcPct val="90000"/>
            </a:lnSpc>
            <a:spcBef>
              <a:spcPct val="0"/>
            </a:spcBef>
            <a:spcAft>
              <a:spcPct val="35000"/>
            </a:spcAft>
            <a:buNone/>
          </a:pPr>
          <a:r>
            <a:rPr lang="fr-FR" sz="1600" kern="1200" dirty="0"/>
            <a:t>Forces &amp; faiblesses</a:t>
          </a:r>
        </a:p>
        <a:p>
          <a:pPr marL="0" lvl="0" indent="0" algn="ctr" defTabSz="889000">
            <a:lnSpc>
              <a:spcPct val="90000"/>
            </a:lnSpc>
            <a:spcBef>
              <a:spcPct val="0"/>
            </a:spcBef>
            <a:spcAft>
              <a:spcPct val="35000"/>
            </a:spcAft>
            <a:buNone/>
          </a:pPr>
          <a:endParaRPr lang="fr-FR" sz="1600" kern="1200" dirty="0"/>
        </a:p>
      </dsp:txBody>
      <dsp:txXfrm>
        <a:off x="69395" y="490089"/>
        <a:ext cx="2914135" cy="2187576"/>
      </dsp:txXfrm>
    </dsp:sp>
    <dsp:sp modelId="{50EEA5D7-5829-874D-9299-0C860120A399}">
      <dsp:nvSpPr>
        <dsp:cNvPr id="0" name=""/>
        <dsp:cNvSpPr/>
      </dsp:nvSpPr>
      <dsp:spPr>
        <a:xfrm>
          <a:off x="3318461" y="1207831"/>
          <a:ext cx="642918" cy="752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FR" sz="3200" kern="1200"/>
        </a:p>
      </dsp:txBody>
      <dsp:txXfrm>
        <a:off x="3318461" y="1358250"/>
        <a:ext cx="450043" cy="451255"/>
      </dsp:txXfrm>
    </dsp:sp>
    <dsp:sp modelId="{DC4D6031-6B00-A041-BD21-F7173FF7AA58}">
      <dsp:nvSpPr>
        <dsp:cNvPr id="0" name=""/>
        <dsp:cNvSpPr/>
      </dsp:nvSpPr>
      <dsp:spPr>
        <a:xfrm>
          <a:off x="4264643" y="428408"/>
          <a:ext cx="3032633" cy="2310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2- CHOIX DES ENTREPRISES</a:t>
          </a:r>
        </a:p>
        <a:p>
          <a:pPr marL="0" lvl="0" indent="0" algn="l" defTabSz="889000">
            <a:lnSpc>
              <a:spcPct val="90000"/>
            </a:lnSpc>
            <a:spcBef>
              <a:spcPct val="0"/>
            </a:spcBef>
            <a:spcAft>
              <a:spcPct val="35000"/>
            </a:spcAft>
            <a:buNone/>
          </a:pPr>
          <a:r>
            <a:rPr lang="fr-FR" sz="1800" kern="1200" dirty="0"/>
            <a:t>- </a:t>
          </a:r>
          <a:r>
            <a:rPr lang="fr-FR" sz="1600" kern="1200" dirty="0"/>
            <a:t>3 à 5 structures</a:t>
          </a:r>
        </a:p>
        <a:p>
          <a:pPr marL="0" lvl="0" indent="0" algn="l" defTabSz="889000">
            <a:lnSpc>
              <a:spcPct val="90000"/>
            </a:lnSpc>
            <a:spcBef>
              <a:spcPct val="0"/>
            </a:spcBef>
            <a:spcAft>
              <a:spcPct val="35000"/>
            </a:spcAft>
            <a:buNone/>
          </a:pPr>
          <a:r>
            <a:rPr lang="fr-FR" sz="1600" kern="1200" dirty="0"/>
            <a:t>- Secteurs et tailles différents</a:t>
          </a:r>
        </a:p>
        <a:p>
          <a:pPr marL="0" lvl="0" indent="0" algn="l" defTabSz="889000">
            <a:lnSpc>
              <a:spcPct val="90000"/>
            </a:lnSpc>
            <a:spcBef>
              <a:spcPct val="0"/>
            </a:spcBef>
            <a:spcAft>
              <a:spcPct val="35000"/>
            </a:spcAft>
            <a:buNone/>
          </a:pPr>
          <a:r>
            <a:rPr lang="fr-FR" sz="1600" kern="1200" dirty="0">
              <a:sym typeface="Wingdings" pitchFamily="2" charset="2"/>
            </a:rPr>
            <a:t> Vous situer sur votre marché</a:t>
          </a:r>
        </a:p>
      </dsp:txBody>
      <dsp:txXfrm>
        <a:off x="4332328" y="496093"/>
        <a:ext cx="2897263" cy="2175569"/>
      </dsp:txXfrm>
    </dsp:sp>
    <dsp:sp modelId="{212460D2-AE1E-FB41-97F8-EEF6646FB73B}">
      <dsp:nvSpPr>
        <dsp:cNvPr id="0" name=""/>
        <dsp:cNvSpPr/>
      </dsp:nvSpPr>
      <dsp:spPr>
        <a:xfrm>
          <a:off x="7564148" y="1207831"/>
          <a:ext cx="642918" cy="752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FR" sz="3200" kern="1200"/>
        </a:p>
      </dsp:txBody>
      <dsp:txXfrm>
        <a:off x="7564148" y="1358250"/>
        <a:ext cx="450043" cy="451255"/>
      </dsp:txXfrm>
    </dsp:sp>
    <dsp:sp modelId="{C73ED57C-50F4-6F4C-9DE1-581D0F75D046}">
      <dsp:nvSpPr>
        <dsp:cNvPr id="0" name=""/>
        <dsp:cNvSpPr/>
      </dsp:nvSpPr>
      <dsp:spPr>
        <a:xfrm>
          <a:off x="8510329" y="415889"/>
          <a:ext cx="3032633" cy="2335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3- COLLECTE DES INFORMATIONS</a:t>
          </a:r>
        </a:p>
        <a:p>
          <a:pPr marL="0" lvl="0" indent="0" algn="l" defTabSz="889000">
            <a:lnSpc>
              <a:spcPct val="90000"/>
            </a:lnSpc>
            <a:spcBef>
              <a:spcPct val="0"/>
            </a:spcBef>
            <a:spcAft>
              <a:spcPct val="35000"/>
            </a:spcAft>
            <a:buNone/>
          </a:pPr>
          <a:r>
            <a:rPr lang="fr-FR" sz="1600" kern="1200" dirty="0"/>
            <a:t>- Données pertinentes (suivant les indicateurs choisis)</a:t>
          </a:r>
        </a:p>
        <a:p>
          <a:pPr marL="0" lvl="0" indent="0" algn="l" defTabSz="889000">
            <a:lnSpc>
              <a:spcPct val="90000"/>
            </a:lnSpc>
            <a:spcBef>
              <a:spcPct val="0"/>
            </a:spcBef>
            <a:spcAft>
              <a:spcPct val="35000"/>
            </a:spcAft>
            <a:buNone/>
          </a:pPr>
          <a:r>
            <a:rPr lang="fr-FR" sz="1600" kern="1200" dirty="0"/>
            <a:t>- Données fiables</a:t>
          </a:r>
        </a:p>
      </dsp:txBody>
      <dsp:txXfrm>
        <a:off x="8578747" y="484307"/>
        <a:ext cx="2895797" cy="2199140"/>
      </dsp:txXfrm>
    </dsp:sp>
    <dsp:sp modelId="{24C5584A-0577-F942-B391-29BFB69F37B2}">
      <dsp:nvSpPr>
        <dsp:cNvPr id="0" name=""/>
        <dsp:cNvSpPr/>
      </dsp:nvSpPr>
      <dsp:spPr>
        <a:xfrm rot="5400000">
          <a:off x="9705122" y="2964270"/>
          <a:ext cx="643048" cy="752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FR" sz="3200" kern="1200"/>
        </a:p>
      </dsp:txBody>
      <dsp:txXfrm rot="-5400000">
        <a:off x="9801019" y="3018792"/>
        <a:ext cx="451255" cy="450134"/>
      </dsp:txXfrm>
    </dsp:sp>
    <dsp:sp modelId="{38D7CBE7-52C1-9347-BDE0-315C37177C63}">
      <dsp:nvSpPr>
        <dsp:cNvPr id="0" name=""/>
        <dsp:cNvSpPr/>
      </dsp:nvSpPr>
      <dsp:spPr>
        <a:xfrm>
          <a:off x="8510329" y="3965165"/>
          <a:ext cx="3032633" cy="238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4- ANALYSE DES DONNEES et RAPPORT</a:t>
          </a:r>
        </a:p>
        <a:p>
          <a:pPr marL="0" lvl="0" indent="0" algn="l" defTabSz="889000">
            <a:lnSpc>
              <a:spcPct val="90000"/>
            </a:lnSpc>
            <a:spcBef>
              <a:spcPct val="0"/>
            </a:spcBef>
            <a:spcAft>
              <a:spcPct val="35000"/>
            </a:spcAft>
            <a:buNone/>
          </a:pPr>
          <a:r>
            <a:rPr lang="fr-FR" sz="2000" kern="1200" dirty="0"/>
            <a:t>- </a:t>
          </a:r>
          <a:r>
            <a:rPr lang="fr-FR" sz="1600" kern="1200" dirty="0"/>
            <a:t>Résultats clés, conclusions, recommandations</a:t>
          </a:r>
          <a:endParaRPr lang="fr-FR" sz="2000" b="1" kern="1200" dirty="0"/>
        </a:p>
      </dsp:txBody>
      <dsp:txXfrm>
        <a:off x="8580265" y="4035101"/>
        <a:ext cx="2892761" cy="2247926"/>
      </dsp:txXfrm>
    </dsp:sp>
    <dsp:sp modelId="{EE76E8B5-0F48-8A41-8C55-9780422C583A}">
      <dsp:nvSpPr>
        <dsp:cNvPr id="0" name=""/>
        <dsp:cNvSpPr/>
      </dsp:nvSpPr>
      <dsp:spPr>
        <a:xfrm rot="10812530">
          <a:off x="7591007" y="4775325"/>
          <a:ext cx="649657" cy="752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FR" sz="3200" kern="1200"/>
        </a:p>
      </dsp:txBody>
      <dsp:txXfrm rot="10800000">
        <a:off x="7785903" y="4926099"/>
        <a:ext cx="454760" cy="451255"/>
      </dsp:txXfrm>
    </dsp:sp>
    <dsp:sp modelId="{630A6761-F14E-B44E-8353-0D18A5FA2505}">
      <dsp:nvSpPr>
        <dsp:cNvPr id="0" name=""/>
        <dsp:cNvSpPr/>
      </dsp:nvSpPr>
      <dsp:spPr>
        <a:xfrm>
          <a:off x="4251936" y="3949399"/>
          <a:ext cx="3032633" cy="238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5- PLAN d’ACTION et COMMUNICATION</a:t>
          </a:r>
        </a:p>
        <a:p>
          <a:pPr marL="0" lvl="0" indent="0" algn="l" defTabSz="889000">
            <a:lnSpc>
              <a:spcPct val="90000"/>
            </a:lnSpc>
            <a:spcBef>
              <a:spcPct val="0"/>
            </a:spcBef>
            <a:spcAft>
              <a:spcPct val="35000"/>
            </a:spcAft>
            <a:buNone/>
          </a:pPr>
          <a:r>
            <a:rPr lang="fr-FR" sz="1600" b="0" kern="1200" dirty="0">
              <a:sym typeface="Wingdings" pitchFamily="2" charset="2"/>
            </a:rPr>
            <a:t> Etablir un plan d’action</a:t>
          </a:r>
        </a:p>
        <a:p>
          <a:pPr marL="0" lvl="0" indent="0" algn="l" defTabSz="889000">
            <a:lnSpc>
              <a:spcPct val="90000"/>
            </a:lnSpc>
            <a:spcBef>
              <a:spcPct val="0"/>
            </a:spcBef>
            <a:spcAft>
              <a:spcPct val="35000"/>
            </a:spcAft>
            <a:buNone/>
          </a:pPr>
          <a:r>
            <a:rPr lang="fr-FR" sz="1600" b="0" kern="1200" dirty="0">
              <a:sym typeface="Wingdings" pitchFamily="2" charset="2"/>
            </a:rPr>
            <a:t>(positionnement de votre entreprise)</a:t>
          </a:r>
        </a:p>
        <a:p>
          <a:pPr marL="0" lvl="0" indent="0" algn="l" defTabSz="889000">
            <a:lnSpc>
              <a:spcPct val="90000"/>
            </a:lnSpc>
            <a:spcBef>
              <a:spcPct val="0"/>
            </a:spcBef>
            <a:spcAft>
              <a:spcPct val="35000"/>
            </a:spcAft>
            <a:buNone/>
          </a:pPr>
          <a:r>
            <a:rPr lang="fr-FR" sz="1600" b="0" kern="1200" dirty="0">
              <a:sym typeface="Wingdings" pitchFamily="2" charset="2"/>
            </a:rPr>
            <a:t>Adapter les innovations, processus, stratégies trouvées, à votre entreprise</a:t>
          </a:r>
          <a:endParaRPr lang="fr-FR" sz="2300" kern="1200" dirty="0"/>
        </a:p>
      </dsp:txBody>
      <dsp:txXfrm>
        <a:off x="4321887" y="4019350"/>
        <a:ext cx="2892731" cy="22483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3B493-A9A4-1040-AB84-E606956178C8}" type="datetimeFigureOut">
              <a:rPr lang="fr-FR" smtClean="0"/>
              <a:t>10/10/2018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4BC33-9AFF-7948-BDA9-9BA10370795C}" type="slidenum">
              <a:rPr lang="fr-FR" smtClean="0"/>
              <a:t>‹N°›</a:t>
            </a:fld>
            <a:endParaRPr lang="fr-FR"/>
          </a:p>
        </p:txBody>
      </p:sp>
    </p:spTree>
    <p:extLst>
      <p:ext uri="{BB962C8B-B14F-4D97-AF65-F5344CB8AC3E}">
        <p14:creationId xmlns:p14="http://schemas.microsoft.com/office/powerpoint/2010/main" val="37279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une vision sur les stratégies concurrentes ou les plus performantes</a:t>
            </a:r>
            <a:endParaRPr lang="fr-FR" dirty="0"/>
          </a:p>
        </p:txBody>
      </p:sp>
      <p:sp>
        <p:nvSpPr>
          <p:cNvPr id="4" name="Espace réservé du numéro de diapositive 3"/>
          <p:cNvSpPr>
            <a:spLocks noGrp="1"/>
          </p:cNvSpPr>
          <p:nvPr>
            <p:ph type="sldNum" sz="quarter" idx="5"/>
          </p:nvPr>
        </p:nvSpPr>
        <p:spPr/>
        <p:txBody>
          <a:bodyPr/>
          <a:lstStyle/>
          <a:p>
            <a:fld id="{440A93D2-6A25-8C4E-BDB6-8A8B97B0B251}" type="slidenum">
              <a:rPr lang="fr-FR" smtClean="0"/>
              <a:t>1</a:t>
            </a:fld>
            <a:endParaRPr lang="fr-FR"/>
          </a:p>
        </p:txBody>
      </p:sp>
    </p:spTree>
    <p:extLst>
      <p:ext uri="{BB962C8B-B14F-4D97-AF65-F5344CB8AC3E}">
        <p14:creationId xmlns:p14="http://schemas.microsoft.com/office/powerpoint/2010/main" val="305976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une vision sur les stratégies concurrentes ou les plus performantes</a:t>
            </a:r>
          </a:p>
          <a:p>
            <a:endParaRPr lang="fr-FR" sz="1200" b="1" i="0" kern="1200" dirty="0">
              <a:solidFill>
                <a:schemeClr val="tx1"/>
              </a:solidFill>
              <a:effectLst/>
              <a:latin typeface="+mn-lt"/>
              <a:ea typeface="+mn-ea"/>
              <a:cs typeface="+mn-cs"/>
            </a:endParaRPr>
          </a:p>
          <a:p>
            <a:r>
              <a:rPr lang="fr-FR" sz="1200" b="1" i="0" kern="1200" dirty="0" err="1">
                <a:solidFill>
                  <a:schemeClr val="tx1"/>
                </a:solidFill>
                <a:effectLst/>
                <a:latin typeface="+mn-lt"/>
                <a:ea typeface="+mn-ea"/>
                <a:cs typeface="+mn-cs"/>
              </a:rPr>
              <a:t>Mondelez</a:t>
            </a:r>
            <a:r>
              <a:rPr lang="fr-FR" sz="1200" b="1" i="0" kern="1200" dirty="0">
                <a:solidFill>
                  <a:schemeClr val="tx1"/>
                </a:solidFill>
                <a:effectLst/>
                <a:latin typeface="+mn-lt"/>
                <a:ea typeface="+mn-ea"/>
                <a:cs typeface="+mn-cs"/>
              </a:rPr>
              <a:t> : Lu </a:t>
            </a:r>
            <a:r>
              <a:rPr lang="fr-FR" sz="1200" b="1" i="0" kern="1200" dirty="0" err="1">
                <a:solidFill>
                  <a:schemeClr val="tx1"/>
                </a:solidFill>
                <a:effectLst/>
                <a:latin typeface="+mn-lt"/>
                <a:ea typeface="+mn-ea"/>
                <a:cs typeface="+mn-cs"/>
              </a:rPr>
              <a:t>cadburry</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belvita</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holliwood</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oreo</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philadelphia,prince</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tang</a:t>
            </a:r>
            <a:r>
              <a:rPr lang="fr-FR" sz="1200" b="1" i="0" kern="1200" dirty="0">
                <a:solidFill>
                  <a:schemeClr val="tx1"/>
                </a:solidFill>
                <a:effectLst/>
                <a:latin typeface="+mn-lt"/>
                <a:ea typeface="+mn-ea"/>
                <a:cs typeface="+mn-cs"/>
              </a:rPr>
              <a:t>, tuc</a:t>
            </a:r>
            <a:endParaRPr lang="fr-FR" dirty="0"/>
          </a:p>
        </p:txBody>
      </p:sp>
      <p:sp>
        <p:nvSpPr>
          <p:cNvPr id="4" name="Espace réservé du numéro de diapositive 3"/>
          <p:cNvSpPr>
            <a:spLocks noGrp="1"/>
          </p:cNvSpPr>
          <p:nvPr>
            <p:ph type="sldNum" sz="quarter" idx="5"/>
          </p:nvPr>
        </p:nvSpPr>
        <p:spPr/>
        <p:txBody>
          <a:bodyPr/>
          <a:lstStyle/>
          <a:p>
            <a:fld id="{440A93D2-6A25-8C4E-BDB6-8A8B97B0B251}" type="slidenum">
              <a:rPr lang="fr-FR" smtClean="0"/>
              <a:t>2</a:t>
            </a:fld>
            <a:endParaRPr lang="fr-FR"/>
          </a:p>
        </p:txBody>
      </p:sp>
    </p:spTree>
    <p:extLst>
      <p:ext uri="{BB962C8B-B14F-4D97-AF65-F5344CB8AC3E}">
        <p14:creationId xmlns:p14="http://schemas.microsoft.com/office/powerpoint/2010/main" val="27520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une vision sur les stratégies concurrentes ou les plus performantes</a:t>
            </a:r>
            <a:endParaRPr lang="fr-FR" dirty="0"/>
          </a:p>
        </p:txBody>
      </p:sp>
      <p:sp>
        <p:nvSpPr>
          <p:cNvPr id="4" name="Espace réservé du numéro de diapositive 3"/>
          <p:cNvSpPr>
            <a:spLocks noGrp="1"/>
          </p:cNvSpPr>
          <p:nvPr>
            <p:ph type="sldNum" sz="quarter" idx="5"/>
          </p:nvPr>
        </p:nvSpPr>
        <p:spPr/>
        <p:txBody>
          <a:bodyPr/>
          <a:lstStyle/>
          <a:p>
            <a:fld id="{440A93D2-6A25-8C4E-BDB6-8A8B97B0B251}" type="slidenum">
              <a:rPr lang="fr-FR" smtClean="0"/>
              <a:t>3</a:t>
            </a:fld>
            <a:endParaRPr lang="fr-FR"/>
          </a:p>
        </p:txBody>
      </p:sp>
    </p:spTree>
    <p:extLst>
      <p:ext uri="{BB962C8B-B14F-4D97-AF65-F5344CB8AC3E}">
        <p14:creationId xmlns:p14="http://schemas.microsoft.com/office/powerpoint/2010/main" val="79660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pêche aux bonnes idées.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recherche des savoirs transférables/</a:t>
            </a:r>
            <a:r>
              <a:rPr lang="fr-FR" sz="1200" b="1" i="0" kern="1200" dirty="0">
                <a:solidFill>
                  <a:schemeClr val="tx1"/>
                </a:solidFill>
                <a:effectLst/>
                <a:latin typeface="+mn-lt"/>
                <a:ea typeface="+mn-ea"/>
                <a:cs typeface="+mn-cs"/>
              </a:rPr>
              <a:t>connaître les meilleures pratiques pour les adapter </a:t>
            </a:r>
          </a:p>
          <a:p>
            <a:r>
              <a:rPr lang="fr-FR" dirty="0"/>
              <a:t> logiciels : 3DMark, DNS Benchmark, </a:t>
            </a:r>
            <a:r>
              <a:rPr lang="fr-FR" dirty="0" err="1"/>
              <a:t>Winrar</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40A93D2-6A25-8C4E-BDB6-8A8B97B0B251}" type="slidenum">
              <a:rPr lang="fr-FR" smtClean="0"/>
              <a:t>4</a:t>
            </a:fld>
            <a:endParaRPr lang="fr-FR"/>
          </a:p>
        </p:txBody>
      </p:sp>
    </p:spTree>
    <p:extLst>
      <p:ext uri="{BB962C8B-B14F-4D97-AF65-F5344CB8AC3E}">
        <p14:creationId xmlns:p14="http://schemas.microsoft.com/office/powerpoint/2010/main" val="136114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3-</a:t>
            </a:r>
            <a:r>
              <a:rPr lang="fr-FR" sz="1200" b="0" i="0" kern="1200" dirty="0">
                <a:solidFill>
                  <a:schemeClr val="tx1"/>
                </a:solidFill>
                <a:effectLst/>
                <a:latin typeface="+mn-lt"/>
                <a:ea typeface="+mn-ea"/>
                <a:cs typeface="+mn-cs"/>
              </a:rPr>
              <a:t>collecter des données pertinentes par rapport aux indicateurs choisis, mais surtout des données fiables !</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fontAlgn="base"/>
            <a:r>
              <a:rPr lang="fr-FR" sz="1200" b="1" i="0" kern="1200" dirty="0">
                <a:solidFill>
                  <a:schemeClr val="tx1"/>
                </a:solidFill>
                <a:effectLst/>
                <a:latin typeface="+mn-lt"/>
                <a:ea typeface="+mn-ea"/>
                <a:cs typeface="+mn-cs"/>
              </a:rPr>
              <a:t>Méthodologie : pour un benchmark fonctionnel et générique</a:t>
            </a:r>
            <a:r>
              <a:rPr lang="fr-FR" sz="1200" b="0" i="0" kern="1200" dirty="0">
                <a:solidFill>
                  <a:schemeClr val="tx1"/>
                </a:solidFill>
                <a:effectLst/>
                <a:latin typeface="+mn-lt"/>
                <a:ea typeface="+mn-ea"/>
                <a:cs typeface="+mn-cs"/>
              </a:rPr>
              <a:t> = comparer des fonctions similaires, dans des entreprises non concurrentes, à l’intérieur d’un même secteur d’activité </a:t>
            </a:r>
            <a:r>
              <a:rPr lang="fr-FR" sz="1200" b="0" i="0" kern="1200" dirty="0">
                <a:solidFill>
                  <a:schemeClr val="tx1"/>
                </a:solidFill>
                <a:effectLst/>
                <a:latin typeface="+mn-lt"/>
                <a:ea typeface="+mn-ea"/>
                <a:cs typeface="+mn-cs"/>
                <a:sym typeface="Wingdings" pitchFamily="2" charset="2"/>
              </a:rPr>
              <a:t></a:t>
            </a:r>
            <a:r>
              <a:rPr lang="fr-FR" sz="1200" b="0" i="0" kern="1200" dirty="0">
                <a:solidFill>
                  <a:schemeClr val="tx1"/>
                </a:solidFill>
                <a:effectLst/>
                <a:latin typeface="+mn-lt"/>
                <a:ea typeface="+mn-ea"/>
                <a:cs typeface="+mn-cs"/>
              </a:rPr>
              <a:t>mettre en place un vrai partenariat = un échange d’informations sur des points forts des entreprises sélectionnées pour la comparaison/collaboration </a:t>
            </a:r>
            <a:r>
              <a:rPr lang="fr-FR" sz="1200" b="0" i="0" kern="1200" dirty="0">
                <a:solidFill>
                  <a:schemeClr val="tx1"/>
                </a:solidFill>
                <a:effectLst/>
                <a:latin typeface="+mn-lt"/>
                <a:ea typeface="+mn-ea"/>
                <a:cs typeface="+mn-cs"/>
                <a:sym typeface="Wingdings" pitchFamily="2" charset="2"/>
              </a:rPr>
              <a:t> </a:t>
            </a:r>
            <a:r>
              <a:rPr lang="fr-FR" sz="1200" b="0" i="0" kern="1200" dirty="0">
                <a:solidFill>
                  <a:schemeClr val="tx1"/>
                </a:solidFill>
                <a:effectLst/>
                <a:latin typeface="+mn-lt"/>
                <a:ea typeface="+mn-ea"/>
                <a:cs typeface="+mn-cs"/>
              </a:rPr>
              <a:t>les sources seront + sûres et précises. Attention, le </a:t>
            </a:r>
            <a:r>
              <a:rPr lang="fr-FR" sz="1200" b="0" i="0" kern="1200" dirty="0" err="1">
                <a:solidFill>
                  <a:schemeClr val="tx1"/>
                </a:solidFill>
                <a:effectLst/>
                <a:latin typeface="+mn-lt"/>
                <a:ea typeface="+mn-ea"/>
                <a:cs typeface="+mn-cs"/>
              </a:rPr>
              <a:t>benchmarking</a:t>
            </a:r>
            <a:r>
              <a:rPr lang="fr-FR" sz="1200" b="0" i="0" kern="1200" dirty="0">
                <a:solidFill>
                  <a:schemeClr val="tx1"/>
                </a:solidFill>
                <a:effectLst/>
                <a:latin typeface="+mn-lt"/>
                <a:ea typeface="+mn-ea"/>
                <a:cs typeface="+mn-cs"/>
              </a:rPr>
              <a:t> n’est pas de l’espionnage industriel !</a:t>
            </a:r>
          </a:p>
          <a:p>
            <a:pPr fontAlgn="base"/>
            <a:r>
              <a:rPr lang="fr-FR" sz="1200" b="0" i="0" kern="1200" dirty="0">
                <a:solidFill>
                  <a:schemeClr val="tx1"/>
                </a:solidFill>
                <a:effectLst/>
                <a:latin typeface="+mn-lt"/>
                <a:ea typeface="+mn-ea"/>
                <a:cs typeface="+mn-cs"/>
              </a:rPr>
              <a:t>Si vous choisissez le benchmark concurrentiel, donc de vous comparer aux entreprises leaders en concurrence directe, les échanges d’informations en partenariat peuvent être très compliqués. Il vous faudra alors certainement déterminer d’autres sources de collecte d’informations. Voici quelques pistes :</a:t>
            </a:r>
          </a:p>
          <a:p>
            <a:pPr fontAlgn="base"/>
            <a:r>
              <a:rPr lang="fr-FR" sz="1200" b="0" i="0" kern="1200" dirty="0" err="1">
                <a:solidFill>
                  <a:schemeClr val="tx1"/>
                </a:solidFill>
                <a:effectLst/>
                <a:latin typeface="+mn-lt"/>
                <a:ea typeface="+mn-ea"/>
                <a:cs typeface="+mn-cs"/>
              </a:rPr>
              <a:t>Linkedin</a:t>
            </a:r>
            <a:r>
              <a:rPr lang="fr-FR" sz="1200" b="0" i="0" kern="1200" dirty="0">
                <a:solidFill>
                  <a:schemeClr val="tx1"/>
                </a:solidFill>
                <a:effectLst/>
                <a:latin typeface="+mn-lt"/>
                <a:ea typeface="+mn-ea"/>
                <a:cs typeface="+mn-cs"/>
              </a:rPr>
              <a:t> pour les ressources humaines et services déployés.</a:t>
            </a:r>
          </a:p>
          <a:p>
            <a:pPr fontAlgn="base"/>
            <a:r>
              <a:rPr lang="fr-FR" sz="1200" b="0" i="0" kern="1200" dirty="0">
                <a:solidFill>
                  <a:schemeClr val="tx1"/>
                </a:solidFill>
                <a:effectLst/>
                <a:latin typeface="+mn-lt"/>
                <a:ea typeface="+mn-ea"/>
                <a:cs typeface="+mn-cs"/>
              </a:rPr>
              <a:t>Le site </a:t>
            </a:r>
            <a:r>
              <a:rPr lang="fr-FR" sz="1200" b="0" i="0" kern="1200" dirty="0" err="1">
                <a:solidFill>
                  <a:schemeClr val="tx1"/>
                </a:solidFill>
                <a:effectLst/>
                <a:latin typeface="+mn-lt"/>
                <a:ea typeface="+mn-ea"/>
                <a:cs typeface="+mn-cs"/>
              </a:rPr>
              <a:t>societe.com</a:t>
            </a:r>
            <a:r>
              <a:rPr lang="fr-FR" sz="1200" b="0" i="0" kern="1200" dirty="0">
                <a:solidFill>
                  <a:schemeClr val="tx1"/>
                </a:solidFill>
                <a:effectLst/>
                <a:latin typeface="+mn-lt"/>
                <a:ea typeface="+mn-ea"/>
                <a:cs typeface="+mn-cs"/>
              </a:rPr>
              <a:t> pour l’état financier.</a:t>
            </a:r>
          </a:p>
          <a:p>
            <a:pPr fontAlgn="base"/>
            <a:r>
              <a:rPr lang="fr-FR" sz="1200" b="0" i="0" kern="1200" dirty="0">
                <a:solidFill>
                  <a:schemeClr val="tx1"/>
                </a:solidFill>
                <a:effectLst/>
                <a:latin typeface="+mn-lt"/>
                <a:ea typeface="+mn-ea"/>
                <a:cs typeface="+mn-cs"/>
              </a:rPr>
              <a:t>La présence digitale globale en étudiant notamment </a:t>
            </a:r>
            <a:r>
              <a:rPr lang="fr-FR" sz="1200" b="1" i="0" kern="1200" dirty="0">
                <a:solidFill>
                  <a:schemeClr val="tx1"/>
                </a:solidFill>
                <a:effectLst/>
                <a:latin typeface="+mn-lt"/>
                <a:ea typeface="+mn-ea"/>
                <a:cs typeface="+mn-cs"/>
              </a:rPr>
              <a:t>le référencement naturel et payant</a:t>
            </a:r>
            <a:r>
              <a:rPr lang="fr-FR" sz="1200" b="0" i="0" kern="1200" dirty="0">
                <a:solidFill>
                  <a:schemeClr val="tx1"/>
                </a:solidFill>
                <a:effectLst/>
                <a:latin typeface="+mn-lt"/>
                <a:ea typeface="+mn-ea"/>
                <a:cs typeface="+mn-cs"/>
              </a:rPr>
              <a:t> grâce à des outils comme </a:t>
            </a:r>
            <a:r>
              <a:rPr lang="fr-FR" sz="1200" b="0" i="0" kern="1200" dirty="0" err="1">
                <a:solidFill>
                  <a:schemeClr val="tx1"/>
                </a:solidFill>
                <a:effectLst/>
                <a:latin typeface="+mn-lt"/>
                <a:ea typeface="+mn-ea"/>
                <a:cs typeface="+mn-cs"/>
              </a:rPr>
              <a:t>Yoda</a:t>
            </a:r>
            <a:r>
              <a:rPr lang="fr-FR" sz="1200" b="0" i="0" kern="1200" dirty="0">
                <a:solidFill>
                  <a:schemeClr val="tx1"/>
                </a:solidFill>
                <a:effectLst/>
                <a:latin typeface="+mn-lt"/>
                <a:ea typeface="+mn-ea"/>
                <a:cs typeface="+mn-cs"/>
              </a:rPr>
              <a:t>, Insight ou encore </a:t>
            </a:r>
            <a:r>
              <a:rPr lang="fr-FR" sz="1200" b="0" i="0" kern="1200" dirty="0" err="1">
                <a:solidFill>
                  <a:schemeClr val="tx1"/>
                </a:solidFill>
                <a:effectLst/>
                <a:latin typeface="+mn-lt"/>
                <a:ea typeface="+mn-ea"/>
                <a:cs typeface="+mn-cs"/>
              </a:rPr>
              <a:t>Majestic</a:t>
            </a:r>
            <a:r>
              <a:rPr lang="fr-FR" sz="1200" b="0" i="0" kern="1200" dirty="0">
                <a:solidFill>
                  <a:schemeClr val="tx1"/>
                </a:solidFill>
                <a:effectLst/>
                <a:latin typeface="+mn-lt"/>
                <a:ea typeface="+mn-ea"/>
                <a:cs typeface="+mn-cs"/>
              </a:rPr>
              <a:t> SEO, mais aussi les stratégies mises en place </a:t>
            </a:r>
            <a:r>
              <a:rPr lang="fr-FR" sz="1200" b="1" i="0" kern="1200" dirty="0">
                <a:solidFill>
                  <a:schemeClr val="tx1"/>
                </a:solidFill>
                <a:effectLst/>
                <a:latin typeface="+mn-lt"/>
                <a:ea typeface="+mn-ea"/>
                <a:cs typeface="+mn-cs"/>
              </a:rPr>
              <a:t>sur les réseaux sociaux</a:t>
            </a:r>
            <a:r>
              <a:rPr lang="fr-FR" sz="1200" b="0" i="0" kern="1200" dirty="0">
                <a:solidFill>
                  <a:schemeClr val="tx1"/>
                </a:solidFill>
                <a:effectLst/>
                <a:latin typeface="+mn-lt"/>
                <a:ea typeface="+mn-ea"/>
                <a:cs typeface="+mn-cs"/>
              </a:rPr>
              <a:t>.</a:t>
            </a:r>
            <a:endParaRPr lang="fr-FR" dirty="0"/>
          </a:p>
          <a:p>
            <a:pPr fontAlgn="base"/>
            <a:r>
              <a:rPr lang="fr-FR" sz="1200" b="0" i="0" kern="1200" dirty="0">
                <a:solidFill>
                  <a:schemeClr val="tx1"/>
                </a:solidFill>
                <a:effectLst/>
                <a:latin typeface="+mn-lt"/>
                <a:ea typeface="+mn-ea"/>
                <a:cs typeface="+mn-cs"/>
              </a:rPr>
              <a:t>Les avis des clients, grâce à des questionnaires ou des enquêtes téléphoniques.</a:t>
            </a:r>
          </a:p>
          <a:p>
            <a:pPr fontAlgn="base"/>
            <a:r>
              <a:rPr lang="fr-FR" sz="1200" b="0" i="0" kern="1200" dirty="0">
                <a:solidFill>
                  <a:schemeClr val="tx1"/>
                </a:solidFill>
                <a:effectLst/>
                <a:latin typeface="+mn-lt"/>
                <a:ea typeface="+mn-ea"/>
                <a:cs typeface="+mn-cs"/>
              </a:rPr>
              <a:t>La presse.</a:t>
            </a:r>
          </a:p>
          <a:p>
            <a:pPr fontAlgn="base"/>
            <a:r>
              <a:rPr lang="fr-FR" sz="1200" b="0" i="0" kern="1200" dirty="0">
                <a:solidFill>
                  <a:schemeClr val="tx1"/>
                </a:solidFill>
                <a:effectLst/>
                <a:latin typeface="+mn-lt"/>
                <a:ea typeface="+mn-ea"/>
                <a:cs typeface="+mn-cs"/>
              </a:rPr>
              <a:t>Les informations collectées doivent être de type quantitatif : ce sont des données chiffrées ou des réponses de questionnaires transformées en chiffres selon une échelle (exemple : nul- peu utilisé - utilisé - intégré sont des réponses respectivement égales à : 0, 1, 2, 3).</a:t>
            </a:r>
          </a:p>
          <a:p>
            <a:endParaRPr lang="fr-FR" dirty="0"/>
          </a:p>
          <a:p>
            <a:r>
              <a:rPr lang="fr-FR" dirty="0"/>
              <a:t>4- </a:t>
            </a:r>
            <a:r>
              <a:rPr lang="fr-FR" sz="1200" b="0" i="0" kern="1200" dirty="0">
                <a:solidFill>
                  <a:schemeClr val="tx1"/>
                </a:solidFill>
                <a:effectLst/>
                <a:latin typeface="+mn-lt"/>
                <a:ea typeface="+mn-ea"/>
                <a:cs typeface="+mn-cs"/>
              </a:rPr>
              <a:t>Vous allez pouvoir analyser les résultats (et les comparer aux vôtres afin d’établir votre plan d’action (5)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Présentez votre rapport avec un résumé des résultats clés</a:t>
            </a:r>
            <a:r>
              <a:rPr lang="fr-FR" sz="1200" b="0" i="0" kern="1200" dirty="0">
                <a:solidFill>
                  <a:schemeClr val="tx1"/>
                </a:solidFill>
                <a:effectLst/>
                <a:latin typeface="+mn-lt"/>
                <a:ea typeface="+mn-ea"/>
                <a:cs typeface="+mn-cs"/>
              </a:rPr>
              <a:t>, des conclusions et des recommandations. Vous pouvez y ajouter les grilles de comparaisons et </a:t>
            </a:r>
            <a:r>
              <a:rPr lang="fr-FR" sz="1200" b="1" i="0" kern="1200" dirty="0">
                <a:solidFill>
                  <a:schemeClr val="tx1"/>
                </a:solidFill>
                <a:effectLst/>
                <a:latin typeface="+mn-lt"/>
                <a:ea typeface="+mn-ea"/>
                <a:cs typeface="+mn-cs"/>
              </a:rPr>
              <a:t>des résultats prévisionnels</a:t>
            </a:r>
            <a:r>
              <a:rPr lang="fr-FR" sz="1200" b="0" i="0" kern="1200" dirty="0">
                <a:solidFill>
                  <a:schemeClr val="tx1"/>
                </a:solidFill>
                <a:effectLst/>
                <a:latin typeface="+mn-lt"/>
                <a:ea typeface="+mn-ea"/>
                <a:cs typeface="+mn-cs"/>
              </a:rPr>
              <a:t>. Ainsi l’équipe n’ayant pas participé au benchmark aura une vision claire du marché, du positionnement de l’entreprise et des processus à améliorer.</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5- Il ne s’agit pas seulement de copier mais d’</a:t>
            </a:r>
            <a:r>
              <a:rPr lang="fr-FR" sz="1200" b="1" i="0" kern="1200" dirty="0">
                <a:solidFill>
                  <a:schemeClr val="tx1"/>
                </a:solidFill>
                <a:effectLst/>
                <a:latin typeface="+mn-lt"/>
                <a:ea typeface="+mn-ea"/>
                <a:cs typeface="+mn-cs"/>
              </a:rPr>
              <a:t>adapter les innovations</a:t>
            </a:r>
            <a:r>
              <a:rPr lang="fr-FR" sz="1200" b="0" i="0" kern="1200" dirty="0">
                <a:solidFill>
                  <a:schemeClr val="tx1"/>
                </a:solidFill>
                <a:effectLst/>
                <a:latin typeface="+mn-lt"/>
                <a:ea typeface="+mn-ea"/>
                <a:cs typeface="+mn-cs"/>
              </a:rPr>
              <a:t>, processus, stratégies trouvées à votre propre entreprise. Le benchmark sert à comprendre et à apprendre des sociétés qu’on a analysées.</a:t>
            </a:r>
          </a:p>
          <a:p>
            <a:r>
              <a:rPr lang="fr-FR" sz="1200" b="0" i="0" kern="1200" dirty="0">
                <a:solidFill>
                  <a:schemeClr val="tx1"/>
                </a:solidFill>
                <a:effectLst/>
                <a:latin typeface="+mn-lt"/>
                <a:ea typeface="+mn-ea"/>
                <a:cs typeface="+mn-cs"/>
              </a:rPr>
              <a:t>le faire circuler dans votre entreprise (et faire accepter les choix/changements décidés).</a:t>
            </a:r>
          </a:p>
          <a:p>
            <a:r>
              <a:rPr lang="fr-FR" sz="1200" b="0" i="0" kern="1200" dirty="0">
                <a:solidFill>
                  <a:schemeClr val="tx1"/>
                </a:solidFill>
                <a:effectLst/>
                <a:latin typeface="+mn-lt"/>
                <a:ea typeface="+mn-ea"/>
                <a:cs typeface="+mn-cs"/>
              </a:rPr>
              <a:t>Une fois votre benchmark terminé… Recommencez ! C’est l’un des</a:t>
            </a:r>
            <a:r>
              <a:rPr lang="fr-FR" sz="1200" b="1" i="0" kern="1200" dirty="0">
                <a:solidFill>
                  <a:schemeClr val="tx1"/>
                </a:solidFill>
                <a:effectLst/>
                <a:latin typeface="+mn-lt"/>
                <a:ea typeface="+mn-ea"/>
                <a:cs typeface="+mn-cs"/>
              </a:rPr>
              <a:t> meilleurs moyens pour rester compétitif</a:t>
            </a:r>
            <a:r>
              <a:rPr lang="fr-FR" sz="1200" b="0" i="0" kern="1200" dirty="0">
                <a:solidFill>
                  <a:schemeClr val="tx1"/>
                </a:solidFill>
                <a:effectLst/>
                <a:latin typeface="+mn-lt"/>
                <a:ea typeface="+mn-ea"/>
                <a:cs typeface="+mn-cs"/>
              </a:rPr>
              <a:t> et dans l’ère du temps.</a:t>
            </a:r>
            <a:endParaRPr lang="fr-FR" dirty="0"/>
          </a:p>
        </p:txBody>
      </p:sp>
      <p:sp>
        <p:nvSpPr>
          <p:cNvPr id="4" name="Espace réservé du numéro de diapositive 3"/>
          <p:cNvSpPr>
            <a:spLocks noGrp="1"/>
          </p:cNvSpPr>
          <p:nvPr>
            <p:ph type="sldNum" sz="quarter" idx="5"/>
          </p:nvPr>
        </p:nvSpPr>
        <p:spPr/>
        <p:txBody>
          <a:bodyPr/>
          <a:lstStyle/>
          <a:p>
            <a:fld id="{440A93D2-6A25-8C4E-BDB6-8A8B97B0B251}" type="slidenum">
              <a:rPr lang="fr-FR" smtClean="0"/>
              <a:t>5</a:t>
            </a:fld>
            <a:endParaRPr lang="fr-FR"/>
          </a:p>
        </p:txBody>
      </p:sp>
    </p:spTree>
    <p:extLst>
      <p:ext uri="{BB962C8B-B14F-4D97-AF65-F5344CB8AC3E}">
        <p14:creationId xmlns:p14="http://schemas.microsoft.com/office/powerpoint/2010/main" val="172755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C5ACE-B78E-ED44-89CA-8A58033107F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5C2A0A-E46B-D04E-9E2F-09D007DE8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EF59DC-1046-4F4B-B950-6C0FF4C7BD44}"/>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4B31A0C4-04AE-7A40-9719-D6AFB844DB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4FCF96-B86B-C447-8191-17FA9C379E8D}"/>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7485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0E59C-7A5B-E74C-906A-7739EF0ABFD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7FC6CFB-C94F-FC4A-8635-CF6A69DAD2D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7866DE6-F23A-9B4F-84F8-7D638A0C5B6E}"/>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EEF62F44-A9B0-7144-8BFC-D6B44E9433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5AB1B8-1EB0-284E-9F78-516F60715594}"/>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40100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7853EF-3E90-2B45-98A3-E5C33D6B205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364697-232B-934A-A58D-13D7949A909C}"/>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16F4346-FA2D-764C-B1C6-99E2905AA46A}"/>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2FECF286-CE52-684F-8B4E-87345C8EE5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60C150-26DD-C34C-BE1D-69C71780FC65}"/>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280778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0BC51-4D9B-5B4B-AF6A-FA99096162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55BE16-460A-A94B-8A4B-39DE3EFD9A6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F5FC5F7-FBCD-7A41-8CCC-1D33CF1465FC}"/>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3DA0AEFD-FE06-4242-8132-FBAAF16EC1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36E5EF-8AF7-584F-8113-066EB16D890C}"/>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184350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4D3CE-AA20-984D-897C-D5784794D2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7601153-0EE7-C84D-84BA-6AFF926FF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0565474-0B03-FC48-8C88-CE9D1A4D03DD}"/>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1539DD2C-C222-104A-AE64-5235C79D8A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9A53F3-DE6E-CD4D-9A05-6FF0B05E0AA1}"/>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6526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5F539-4CF4-DE45-8B4D-315D0DF793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3BC3E7-9117-024C-AD12-BC5849C3F282}"/>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4C7107D-4C28-0149-89D9-F659D0602132}"/>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DAC016D-EE37-C841-9A7C-401A6C815906}"/>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6" name="Espace réservé du pied de page 5">
            <a:extLst>
              <a:ext uri="{FF2B5EF4-FFF2-40B4-BE49-F238E27FC236}">
                <a16:creationId xmlns:a16="http://schemas.microsoft.com/office/drawing/2014/main" id="{E0A83B51-5D79-6C4D-8325-90C6AE9BC1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0EADDC-02E1-3B46-85E4-A70F3A5AE5F6}"/>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127573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97317-E2A9-AA42-8918-128C9443B9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721E6A-0FE3-9E4A-9BF9-B2536853B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5F1E9BD2-5DC9-7E4E-A452-522520634853}"/>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E9C0F18-ED0F-6B41-AC0B-117550424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30FF5B66-1AE5-6542-A443-6A909C13BE0B}"/>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880C459F-4076-3D4C-904E-5E9497CA4EBE}"/>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8" name="Espace réservé du pied de page 7">
            <a:extLst>
              <a:ext uri="{FF2B5EF4-FFF2-40B4-BE49-F238E27FC236}">
                <a16:creationId xmlns:a16="http://schemas.microsoft.com/office/drawing/2014/main" id="{A029CB20-A19B-BF41-A436-C985272FA6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F8D91F0-9373-F841-9A36-D2252F55744B}"/>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309802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374C2-869A-8946-B9DB-570D259E665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E32CCDE-F903-3843-9431-7F60EB592708}"/>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4" name="Espace réservé du pied de page 3">
            <a:extLst>
              <a:ext uri="{FF2B5EF4-FFF2-40B4-BE49-F238E27FC236}">
                <a16:creationId xmlns:a16="http://schemas.microsoft.com/office/drawing/2014/main" id="{6597D2D7-C288-5740-B912-9BFDA0DF59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C3968A4-71C3-514D-8CDB-7A0E0583921A}"/>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368734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2D2400-F7E9-E84D-ACEB-1523F47E7237}"/>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3" name="Espace réservé du pied de page 2">
            <a:extLst>
              <a:ext uri="{FF2B5EF4-FFF2-40B4-BE49-F238E27FC236}">
                <a16:creationId xmlns:a16="http://schemas.microsoft.com/office/drawing/2014/main" id="{C8EF70E0-BA18-FE48-92E3-9DBCEA6D3A0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2FC00B-450E-C24E-A691-9F1E7B561143}"/>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188266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9D209-E42B-8C43-94CB-8B85B5E974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C812087-4C38-EF42-B2A0-A088E9231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0FFAD2AD-6B0A-A840-8206-3AB8636BA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4220C6C-938C-DF4D-9B4A-8B12842EC9F8}"/>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6" name="Espace réservé du pied de page 5">
            <a:extLst>
              <a:ext uri="{FF2B5EF4-FFF2-40B4-BE49-F238E27FC236}">
                <a16:creationId xmlns:a16="http://schemas.microsoft.com/office/drawing/2014/main" id="{EA63CE30-A2E6-5B48-9D68-448DFFF071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28F33F-4B5A-1741-BEA2-550A6EC6FE7D}"/>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25215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05B99-91D0-1F4D-8D15-4AEB2AE4E2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E23145A-A7E5-0B4E-970A-21E29D0ED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90CE23A-0C87-1047-88CA-2E926D2A0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F02C6F8D-78D2-2046-922B-27217B1C568E}"/>
              </a:ext>
            </a:extLst>
          </p:cNvPr>
          <p:cNvSpPr>
            <a:spLocks noGrp="1"/>
          </p:cNvSpPr>
          <p:nvPr>
            <p:ph type="dt" sz="half" idx="10"/>
          </p:nvPr>
        </p:nvSpPr>
        <p:spPr/>
        <p:txBody>
          <a:bodyPr/>
          <a:lstStyle/>
          <a:p>
            <a:fld id="{032D873B-A13A-CB4C-AD7F-DE99438E71CC}" type="datetimeFigureOut">
              <a:rPr lang="fr-FR" smtClean="0"/>
              <a:t>10/10/2018</a:t>
            </a:fld>
            <a:endParaRPr lang="fr-FR"/>
          </a:p>
        </p:txBody>
      </p:sp>
      <p:sp>
        <p:nvSpPr>
          <p:cNvPr id="6" name="Espace réservé du pied de page 5">
            <a:extLst>
              <a:ext uri="{FF2B5EF4-FFF2-40B4-BE49-F238E27FC236}">
                <a16:creationId xmlns:a16="http://schemas.microsoft.com/office/drawing/2014/main" id="{4EFEE0C9-ECA3-0B42-A182-B45B0D3E20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9342F5-DAB3-CD4E-A0BD-B4E8D5372511}"/>
              </a:ext>
            </a:extLst>
          </p:cNvPr>
          <p:cNvSpPr>
            <a:spLocks noGrp="1"/>
          </p:cNvSpPr>
          <p:nvPr>
            <p:ph type="sldNum" sz="quarter" idx="12"/>
          </p:nvPr>
        </p:nvSpPr>
        <p:spPr/>
        <p:txBody>
          <a:bodyPr/>
          <a:lstStyle/>
          <a:p>
            <a:fld id="{C646D8C9-A050-5347-9BD7-9BCA8C09A658}" type="slidenum">
              <a:rPr lang="fr-FR" smtClean="0"/>
              <a:t>‹N°›</a:t>
            </a:fld>
            <a:endParaRPr lang="fr-FR"/>
          </a:p>
        </p:txBody>
      </p:sp>
    </p:spTree>
    <p:extLst>
      <p:ext uri="{BB962C8B-B14F-4D97-AF65-F5344CB8AC3E}">
        <p14:creationId xmlns:p14="http://schemas.microsoft.com/office/powerpoint/2010/main" val="221244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FB743B-4C75-F343-A674-4D5B6A3AA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33C864-C9F6-D449-94C1-3DFA312E8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D534264-CB74-FE46-A69E-36AF603CE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D873B-A13A-CB4C-AD7F-DE99438E71CC}"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99A17D9C-D3FE-7143-BDFF-CEE8EE43F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D426291-F51C-DB42-A31D-A483D9834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6D8C9-A050-5347-9BD7-9BCA8C09A658}" type="slidenum">
              <a:rPr lang="fr-FR" smtClean="0"/>
              <a:t>‹N°›</a:t>
            </a:fld>
            <a:endParaRPr lang="fr-FR"/>
          </a:p>
        </p:txBody>
      </p:sp>
    </p:spTree>
    <p:extLst>
      <p:ext uri="{BB962C8B-B14F-4D97-AF65-F5344CB8AC3E}">
        <p14:creationId xmlns:p14="http://schemas.microsoft.com/office/powerpoint/2010/main" val="21703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2E3B3-43A2-2846-8BA2-8E30C538F5D3}"/>
              </a:ext>
            </a:extLst>
          </p:cNvPr>
          <p:cNvSpPr>
            <a:spLocks noGrp="1"/>
          </p:cNvSpPr>
          <p:nvPr>
            <p:ph type="title"/>
          </p:nvPr>
        </p:nvSpPr>
        <p:spPr/>
        <p:txBody>
          <a:bodyPr/>
          <a:lstStyle/>
          <a:p>
            <a:pPr algn="ctr"/>
            <a:r>
              <a:rPr lang="fr-FR" dirty="0"/>
              <a:t>Benchmark(</a:t>
            </a:r>
            <a:r>
              <a:rPr lang="fr-FR" dirty="0" err="1"/>
              <a:t>ing</a:t>
            </a:r>
            <a:r>
              <a:rPr lang="fr-FR" dirty="0"/>
              <a:t>)</a:t>
            </a:r>
          </a:p>
        </p:txBody>
      </p:sp>
      <p:sp>
        <p:nvSpPr>
          <p:cNvPr id="3" name="Espace réservé du contenu 2">
            <a:extLst>
              <a:ext uri="{FF2B5EF4-FFF2-40B4-BE49-F238E27FC236}">
                <a16:creationId xmlns:a16="http://schemas.microsoft.com/office/drawing/2014/main" id="{4C1BCF94-C004-784D-91A8-A8F9A28BAF17}"/>
              </a:ext>
            </a:extLst>
          </p:cNvPr>
          <p:cNvSpPr>
            <a:spLocks noGrp="1"/>
          </p:cNvSpPr>
          <p:nvPr>
            <p:ph idx="1"/>
          </p:nvPr>
        </p:nvSpPr>
        <p:spPr/>
        <p:txBody>
          <a:bodyPr>
            <a:normAutofit/>
          </a:bodyPr>
          <a:lstStyle/>
          <a:p>
            <a:pPr marL="0" indent="0">
              <a:buNone/>
            </a:pPr>
            <a:r>
              <a:rPr lang="fr-FR" sz="2400" dirty="0"/>
              <a:t>Etude </a:t>
            </a:r>
          </a:p>
          <a:p>
            <a:pPr>
              <a:buFontTx/>
              <a:buChar char="-"/>
            </a:pPr>
            <a:r>
              <a:rPr lang="fr-FR" sz="2400" dirty="0"/>
              <a:t>des processus de marketing</a:t>
            </a:r>
          </a:p>
          <a:p>
            <a:pPr>
              <a:buFontTx/>
              <a:buChar char="-"/>
            </a:pPr>
            <a:r>
              <a:rPr lang="fr-FR" sz="2400" dirty="0"/>
              <a:t>des modes de gestion </a:t>
            </a:r>
          </a:p>
          <a:p>
            <a:pPr>
              <a:buFontTx/>
              <a:buChar char="-"/>
            </a:pPr>
            <a:r>
              <a:rPr lang="fr-FR" sz="2400" dirty="0"/>
              <a:t>des modes d'organisation.</a:t>
            </a:r>
            <a:endParaRPr lang="fr-FR" sz="2800" dirty="0"/>
          </a:p>
        </p:txBody>
      </p:sp>
    </p:spTree>
    <p:extLst>
      <p:ext uri="{BB962C8B-B14F-4D97-AF65-F5344CB8AC3E}">
        <p14:creationId xmlns:p14="http://schemas.microsoft.com/office/powerpoint/2010/main" val="8559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2E3B3-43A2-2846-8BA2-8E30C538F5D3}"/>
              </a:ext>
            </a:extLst>
          </p:cNvPr>
          <p:cNvSpPr>
            <a:spLocks noGrp="1"/>
          </p:cNvSpPr>
          <p:nvPr>
            <p:ph type="title"/>
          </p:nvPr>
        </p:nvSpPr>
        <p:spPr>
          <a:xfrm>
            <a:off x="810000" y="615414"/>
            <a:ext cx="7155818" cy="970450"/>
          </a:xfrm>
        </p:spPr>
        <p:txBody>
          <a:bodyPr>
            <a:normAutofit fontScale="90000"/>
          </a:bodyPr>
          <a:lstStyle/>
          <a:p>
            <a:r>
              <a:rPr lang="fr-FR" dirty="0"/>
              <a:t>Benchmark sur la présentation de offre online</a:t>
            </a:r>
          </a:p>
        </p:txBody>
      </p:sp>
      <p:pic>
        <p:nvPicPr>
          <p:cNvPr id="4" name="Image 3">
            <a:extLst>
              <a:ext uri="{FF2B5EF4-FFF2-40B4-BE49-F238E27FC236}">
                <a16:creationId xmlns:a16="http://schemas.microsoft.com/office/drawing/2014/main" id="{EC9860E3-86FE-C940-8173-070152B7478E}"/>
              </a:ext>
            </a:extLst>
          </p:cNvPr>
          <p:cNvPicPr>
            <a:picLocks noChangeAspect="1"/>
          </p:cNvPicPr>
          <p:nvPr/>
        </p:nvPicPr>
        <p:blipFill>
          <a:blip r:embed="rId3"/>
          <a:stretch>
            <a:fillRect/>
          </a:stretch>
        </p:blipFill>
        <p:spPr>
          <a:xfrm>
            <a:off x="810000" y="2254469"/>
            <a:ext cx="6398654" cy="3594538"/>
          </a:xfrm>
          <a:prstGeom prst="rect">
            <a:avLst/>
          </a:prstGeom>
        </p:spPr>
      </p:pic>
      <p:pic>
        <p:nvPicPr>
          <p:cNvPr id="7" name="Image 6">
            <a:extLst>
              <a:ext uri="{FF2B5EF4-FFF2-40B4-BE49-F238E27FC236}">
                <a16:creationId xmlns:a16="http://schemas.microsoft.com/office/drawing/2014/main" id="{2D483A61-C828-1B46-95F1-4A719206DBDD}"/>
              </a:ext>
            </a:extLst>
          </p:cNvPr>
          <p:cNvPicPr>
            <a:picLocks noChangeAspect="1"/>
          </p:cNvPicPr>
          <p:nvPr/>
        </p:nvPicPr>
        <p:blipFill>
          <a:blip r:embed="rId4"/>
          <a:stretch>
            <a:fillRect/>
          </a:stretch>
        </p:blipFill>
        <p:spPr>
          <a:xfrm>
            <a:off x="8287904" y="398736"/>
            <a:ext cx="2971800" cy="1155700"/>
          </a:xfrm>
          <a:prstGeom prst="rect">
            <a:avLst/>
          </a:prstGeom>
        </p:spPr>
      </p:pic>
      <p:pic>
        <p:nvPicPr>
          <p:cNvPr id="9" name="Image 8">
            <a:extLst>
              <a:ext uri="{FF2B5EF4-FFF2-40B4-BE49-F238E27FC236}">
                <a16:creationId xmlns:a16="http://schemas.microsoft.com/office/drawing/2014/main" id="{EBE336CE-878F-514E-BE11-369902E08CCD}"/>
              </a:ext>
            </a:extLst>
          </p:cNvPr>
          <p:cNvPicPr>
            <a:picLocks noChangeAspect="1"/>
          </p:cNvPicPr>
          <p:nvPr/>
        </p:nvPicPr>
        <p:blipFill>
          <a:blip r:embed="rId5"/>
          <a:stretch>
            <a:fillRect/>
          </a:stretch>
        </p:blipFill>
        <p:spPr>
          <a:xfrm>
            <a:off x="5650624" y="5817014"/>
            <a:ext cx="2450321" cy="1040986"/>
          </a:xfrm>
          <a:prstGeom prst="rect">
            <a:avLst/>
          </a:prstGeom>
        </p:spPr>
      </p:pic>
      <p:pic>
        <p:nvPicPr>
          <p:cNvPr id="11" name="Image 10">
            <a:extLst>
              <a:ext uri="{FF2B5EF4-FFF2-40B4-BE49-F238E27FC236}">
                <a16:creationId xmlns:a16="http://schemas.microsoft.com/office/drawing/2014/main" id="{23C7BCF9-833D-4B41-B89C-C2289735D8F2}"/>
              </a:ext>
            </a:extLst>
          </p:cNvPr>
          <p:cNvPicPr>
            <a:picLocks noChangeAspect="1"/>
          </p:cNvPicPr>
          <p:nvPr/>
        </p:nvPicPr>
        <p:blipFill>
          <a:blip r:embed="rId6"/>
          <a:stretch>
            <a:fillRect/>
          </a:stretch>
        </p:blipFill>
        <p:spPr>
          <a:xfrm>
            <a:off x="7965818" y="2025869"/>
            <a:ext cx="2186469" cy="4832131"/>
          </a:xfrm>
          <a:prstGeom prst="rect">
            <a:avLst/>
          </a:prstGeom>
        </p:spPr>
      </p:pic>
      <p:pic>
        <p:nvPicPr>
          <p:cNvPr id="12" name="Image 11">
            <a:extLst>
              <a:ext uri="{FF2B5EF4-FFF2-40B4-BE49-F238E27FC236}">
                <a16:creationId xmlns:a16="http://schemas.microsoft.com/office/drawing/2014/main" id="{543C9AD9-E939-A34E-B1DC-5C3A5129C702}"/>
              </a:ext>
            </a:extLst>
          </p:cNvPr>
          <p:cNvPicPr>
            <a:picLocks noChangeAspect="1"/>
          </p:cNvPicPr>
          <p:nvPr/>
        </p:nvPicPr>
        <p:blipFill>
          <a:blip r:embed="rId7"/>
          <a:stretch>
            <a:fillRect/>
          </a:stretch>
        </p:blipFill>
        <p:spPr>
          <a:xfrm>
            <a:off x="10152287" y="2254469"/>
            <a:ext cx="2075220" cy="1640490"/>
          </a:xfrm>
          <a:prstGeom prst="rect">
            <a:avLst/>
          </a:prstGeom>
        </p:spPr>
      </p:pic>
      <p:pic>
        <p:nvPicPr>
          <p:cNvPr id="14" name="Image 13">
            <a:extLst>
              <a:ext uri="{FF2B5EF4-FFF2-40B4-BE49-F238E27FC236}">
                <a16:creationId xmlns:a16="http://schemas.microsoft.com/office/drawing/2014/main" id="{EA099C74-90EC-0A41-B75F-1C9872E6A218}"/>
              </a:ext>
            </a:extLst>
          </p:cNvPr>
          <p:cNvPicPr>
            <a:picLocks noChangeAspect="1"/>
          </p:cNvPicPr>
          <p:nvPr/>
        </p:nvPicPr>
        <p:blipFill>
          <a:blip r:embed="rId8"/>
          <a:stretch>
            <a:fillRect/>
          </a:stretch>
        </p:blipFill>
        <p:spPr>
          <a:xfrm>
            <a:off x="10152287" y="4503190"/>
            <a:ext cx="2214834" cy="1559910"/>
          </a:xfrm>
          <a:prstGeom prst="rect">
            <a:avLst/>
          </a:prstGeom>
        </p:spPr>
      </p:pic>
    </p:spTree>
    <p:extLst>
      <p:ext uri="{BB962C8B-B14F-4D97-AF65-F5344CB8AC3E}">
        <p14:creationId xmlns:p14="http://schemas.microsoft.com/office/powerpoint/2010/main" val="212015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2E3B3-43A2-2846-8BA2-8E30C538F5D3}"/>
              </a:ext>
            </a:extLst>
          </p:cNvPr>
          <p:cNvSpPr>
            <a:spLocks noGrp="1"/>
          </p:cNvSpPr>
          <p:nvPr>
            <p:ph type="title"/>
          </p:nvPr>
        </p:nvSpPr>
        <p:spPr/>
        <p:txBody>
          <a:bodyPr/>
          <a:lstStyle/>
          <a:p>
            <a:pPr algn="ctr"/>
            <a:r>
              <a:rPr lang="fr-FR" dirty="0"/>
              <a:t>Benchmark(</a:t>
            </a:r>
            <a:r>
              <a:rPr lang="fr-FR" dirty="0" err="1"/>
              <a:t>ing</a:t>
            </a:r>
            <a:r>
              <a:rPr lang="fr-FR" dirty="0"/>
              <a:t>)</a:t>
            </a:r>
            <a:br>
              <a:rPr lang="fr-FR" dirty="0"/>
            </a:br>
            <a:r>
              <a:rPr lang="fr-FR" b="0" dirty="0"/>
              <a:t>Les questions les plus posées</a:t>
            </a:r>
          </a:p>
        </p:txBody>
      </p:sp>
      <p:sp>
        <p:nvSpPr>
          <p:cNvPr id="3" name="Espace réservé du contenu 2">
            <a:extLst>
              <a:ext uri="{FF2B5EF4-FFF2-40B4-BE49-F238E27FC236}">
                <a16:creationId xmlns:a16="http://schemas.microsoft.com/office/drawing/2014/main" id="{4C1BCF94-C004-784D-91A8-A8F9A28BAF17}"/>
              </a:ext>
            </a:extLst>
          </p:cNvPr>
          <p:cNvSpPr>
            <a:spLocks noGrp="1"/>
          </p:cNvSpPr>
          <p:nvPr>
            <p:ph idx="1"/>
          </p:nvPr>
        </p:nvSpPr>
        <p:spPr>
          <a:xfrm>
            <a:off x="406400" y="2222287"/>
            <a:ext cx="11785600" cy="3636511"/>
          </a:xfrm>
        </p:spPr>
        <p:txBody>
          <a:bodyPr>
            <a:normAutofit/>
          </a:bodyPr>
          <a:lstStyle/>
          <a:p>
            <a:r>
              <a:rPr lang="fr-FR" sz="2400" dirty="0"/>
              <a:t>Comment notre entreprise se situe-t-elle par rapport à nos concurrents ?</a:t>
            </a:r>
          </a:p>
          <a:p>
            <a:r>
              <a:rPr lang="fr-FR" sz="2400" dirty="0"/>
              <a:t>Quelles sont les meilleures pratiques à retenir dans notre industrie ou dans des industries plus avancées ?</a:t>
            </a:r>
          </a:p>
          <a:p>
            <a:r>
              <a:rPr lang="fr-FR" sz="2400" dirty="0"/>
              <a:t>Quelles sont les tendances émergentes ?</a:t>
            </a:r>
          </a:p>
          <a:p>
            <a:r>
              <a:rPr lang="fr-FR" sz="2400" dirty="0"/>
              <a:t>Quelles sont les recommandations opérationnelles à en tirer ?</a:t>
            </a:r>
          </a:p>
        </p:txBody>
      </p:sp>
    </p:spTree>
    <p:extLst>
      <p:ext uri="{BB962C8B-B14F-4D97-AF65-F5344CB8AC3E}">
        <p14:creationId xmlns:p14="http://schemas.microsoft.com/office/powerpoint/2010/main" val="36504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76D258-BA77-E844-BECC-A13F668E4DEF}"/>
              </a:ext>
            </a:extLst>
          </p:cNvPr>
          <p:cNvSpPr>
            <a:spLocks noGrp="1"/>
          </p:cNvSpPr>
          <p:nvPr>
            <p:ph idx="1"/>
          </p:nvPr>
        </p:nvSpPr>
        <p:spPr>
          <a:xfrm>
            <a:off x="584909" y="2510386"/>
            <a:ext cx="11505491" cy="3636511"/>
          </a:xfrm>
        </p:spPr>
        <p:txBody>
          <a:bodyPr>
            <a:normAutofit fontScale="92500" lnSpcReduction="10000"/>
          </a:bodyPr>
          <a:lstStyle/>
          <a:p>
            <a:pPr marL="0" indent="0">
              <a:buNone/>
            </a:pPr>
            <a:r>
              <a:rPr lang="fr-FR" sz="2800" b="1" dirty="0"/>
              <a:t>OBJECTIFS </a:t>
            </a:r>
            <a:r>
              <a:rPr lang="fr-FR" sz="2800" dirty="0"/>
              <a:t>:</a:t>
            </a:r>
          </a:p>
          <a:p>
            <a:pPr>
              <a:buFont typeface="Arial" panose="020B0604020202020204" pitchFamily="34" charset="0"/>
              <a:buChar char="•"/>
            </a:pPr>
            <a:r>
              <a:rPr lang="fr-FR" sz="2800" dirty="0"/>
              <a:t>Identifier des innovations et des processus adaptables à son entreprise</a:t>
            </a:r>
          </a:p>
          <a:p>
            <a:pPr>
              <a:buFont typeface="Arial" panose="020B0604020202020204" pitchFamily="34" charset="0"/>
              <a:buChar char="•"/>
            </a:pPr>
            <a:r>
              <a:rPr lang="fr-FR" sz="2800" dirty="0"/>
              <a:t>Être réactif face aux évolutions du marché</a:t>
            </a:r>
          </a:p>
          <a:p>
            <a:pPr marL="0" indent="0">
              <a:buNone/>
            </a:pPr>
            <a:endParaRPr lang="fr-FR" sz="2800" i="1" dirty="0"/>
          </a:p>
          <a:p>
            <a:pPr marL="0" indent="0">
              <a:buNone/>
            </a:pPr>
            <a:r>
              <a:rPr lang="fr-FR" sz="2800" b="1" dirty="0"/>
              <a:t>PROCESSUS</a:t>
            </a:r>
            <a:r>
              <a:rPr lang="fr-FR" sz="2800" dirty="0"/>
              <a:t> </a:t>
            </a:r>
          </a:p>
          <a:p>
            <a:pPr>
              <a:buFontTx/>
              <a:buChar char="-"/>
            </a:pPr>
            <a:r>
              <a:rPr lang="fr-FR" sz="2800" dirty="0"/>
              <a:t>à renouveler régulièrement (dure 4 à 6 mois)</a:t>
            </a:r>
          </a:p>
          <a:p>
            <a:pPr>
              <a:buFontTx/>
              <a:buChar char="-"/>
            </a:pPr>
            <a:r>
              <a:rPr lang="fr-FR" sz="2800" dirty="0"/>
              <a:t>Réalisé pour un besoin ponctuel </a:t>
            </a:r>
            <a:r>
              <a:rPr lang="fr-FR" sz="2800" i="1" dirty="0"/>
              <a:t>(ex : améliorer la relation client, le référencement de votre site Internet)</a:t>
            </a:r>
          </a:p>
        </p:txBody>
      </p:sp>
      <p:sp>
        <p:nvSpPr>
          <p:cNvPr id="4" name="Titre 1">
            <a:extLst>
              <a:ext uri="{FF2B5EF4-FFF2-40B4-BE49-F238E27FC236}">
                <a16:creationId xmlns:a16="http://schemas.microsoft.com/office/drawing/2014/main" id="{CC0A1377-1DD9-F240-BBAC-36C841C6AD79}"/>
              </a:ext>
            </a:extLst>
          </p:cNvPr>
          <p:cNvSpPr>
            <a:spLocks noGrp="1"/>
          </p:cNvSpPr>
          <p:nvPr>
            <p:ph type="title"/>
          </p:nvPr>
        </p:nvSpPr>
        <p:spPr/>
        <p:txBody>
          <a:bodyPr/>
          <a:lstStyle/>
          <a:p>
            <a:pPr algn="ctr"/>
            <a:r>
              <a:rPr lang="fr-FR" dirty="0"/>
              <a:t>Benchmark(</a:t>
            </a:r>
            <a:r>
              <a:rPr lang="fr-FR" dirty="0" err="1"/>
              <a:t>ing</a:t>
            </a:r>
            <a:r>
              <a:rPr lang="fr-FR" dirty="0"/>
              <a:t>)</a:t>
            </a:r>
          </a:p>
        </p:txBody>
      </p:sp>
    </p:spTree>
    <p:extLst>
      <p:ext uri="{BB962C8B-B14F-4D97-AF65-F5344CB8AC3E}">
        <p14:creationId xmlns:p14="http://schemas.microsoft.com/office/powerpoint/2010/main" val="11215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B59376C-69F1-EC44-802E-AA1675752650}"/>
              </a:ext>
            </a:extLst>
          </p:cNvPr>
          <p:cNvGraphicFramePr/>
          <p:nvPr/>
        </p:nvGraphicFramePr>
        <p:xfrm>
          <a:off x="335430" y="417647"/>
          <a:ext cx="11544300" cy="676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9D45DC23-13DD-6D4F-9F7E-03F7CE8BB28F}"/>
              </a:ext>
            </a:extLst>
          </p:cNvPr>
          <p:cNvSpPr txBox="1"/>
          <p:nvPr/>
        </p:nvSpPr>
        <p:spPr>
          <a:xfrm>
            <a:off x="3156559" y="125260"/>
            <a:ext cx="6325644" cy="584775"/>
          </a:xfrm>
          <a:prstGeom prst="rect">
            <a:avLst/>
          </a:prstGeom>
          <a:noFill/>
        </p:spPr>
        <p:txBody>
          <a:bodyPr wrap="square" rtlCol="0">
            <a:spAutoFit/>
          </a:bodyPr>
          <a:lstStyle/>
          <a:p>
            <a:pPr algn="ctr"/>
            <a:r>
              <a:rPr lang="fr-FR" sz="3200" b="1" dirty="0"/>
              <a:t>LES ETAPES DU BENCHMARKING</a:t>
            </a:r>
          </a:p>
        </p:txBody>
      </p:sp>
    </p:spTree>
    <p:extLst>
      <p:ext uri="{BB962C8B-B14F-4D97-AF65-F5344CB8AC3E}">
        <p14:creationId xmlns:p14="http://schemas.microsoft.com/office/powerpoint/2010/main" val="822515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Words>
  <Application>Microsoft Macintosh PowerPoint</Application>
  <PresentationFormat>Grand écran</PresentationFormat>
  <Paragraphs>66</Paragraphs>
  <Slides>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Calibri Light</vt:lpstr>
      <vt:lpstr>Wingdings</vt:lpstr>
      <vt:lpstr>Thème Office</vt:lpstr>
      <vt:lpstr>Benchmark(ing)</vt:lpstr>
      <vt:lpstr>Benchmark sur la présentation de offre online</vt:lpstr>
      <vt:lpstr>Benchmark(ing) Les questions les plus posées</vt:lpstr>
      <vt:lpstr>Benchmark(ing)</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dc:title>
  <dc:creator>Microsoft Office User</dc:creator>
  <cp:lastModifiedBy>Microsoft Office User</cp:lastModifiedBy>
  <cp:revision>1</cp:revision>
  <dcterms:created xsi:type="dcterms:W3CDTF">2018-10-10T12:34:47Z</dcterms:created>
  <dcterms:modified xsi:type="dcterms:W3CDTF">2018-10-10T12:35:33Z</dcterms:modified>
</cp:coreProperties>
</file>